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 id="2147484031" r:id="rId5"/>
    <p:sldMasterId id="2147484037" r:id="rId6"/>
    <p:sldMasterId id="2147484049" r:id="rId7"/>
    <p:sldMasterId id="2147484056" r:id="rId8"/>
  </p:sldMasterIdLst>
  <p:notesMasterIdLst>
    <p:notesMasterId r:id="rId16"/>
  </p:notesMasterIdLst>
  <p:handoutMasterIdLst>
    <p:handoutMasterId r:id="rId17"/>
  </p:handoutMasterIdLst>
  <p:sldIdLst>
    <p:sldId id="2147478010" r:id="rId9"/>
    <p:sldId id="2147478020" r:id="rId10"/>
    <p:sldId id="2147478949" r:id="rId11"/>
    <p:sldId id="2147478005" r:id="rId12"/>
    <p:sldId id="2147478954" r:id="rId13"/>
    <p:sldId id="2147478938" r:id="rId14"/>
    <p:sldId id="1041" r:id="rId15"/>
  </p:sldIdLst>
  <p:sldSz cx="12192000" cy="6858000"/>
  <p:notesSz cx="6858000" cy="9144000"/>
  <p:embeddedFontLst>
    <p:embeddedFont>
      <p:font typeface="Roboto" panose="020B0604020202020204" charset="0"/>
      <p:regular r:id="rId18"/>
      <p:bold r:id="rId19"/>
      <p:italic r:id="rId20"/>
      <p:boldItalic r:id="rId21"/>
    </p:embeddedFont>
    <p:embeddedFont>
      <p:font typeface="Segoe UI" panose="020B0502040204020203" pitchFamily="34" charset="0"/>
      <p:regular r:id="rId22"/>
      <p:bold r:id="rId23"/>
      <p:italic r:id="rId24"/>
      <p:boldItalic r:id="rId25"/>
    </p:embeddedFont>
    <p:embeddedFont>
      <p:font typeface="Segoe UI Semibold" panose="020B0702040204020203" pitchFamily="34" charset="0"/>
      <p:bold r:id="rId26"/>
      <p:boldItalic r:id="rId27"/>
    </p:embeddedFont>
    <p:embeddedFont>
      <p:font typeface="Ubuntu" panose="020B0604020202020204" charset="0"/>
      <p:regular r:id="rId28"/>
      <p:bold r:id="rId29"/>
      <p:italic r:id="rId30"/>
      <p:boldItalic r:id="rId31"/>
    </p:embeddedFont>
  </p:embeddedFontLst>
  <p:custDataLst>
    <p:tags r:id="rId3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BDA"/>
    <a:srgbClr val="FFC107"/>
    <a:srgbClr val="4CAF50"/>
    <a:srgbClr val="FF3D00"/>
    <a:srgbClr val="FF9D00"/>
    <a:srgbClr val="FFCC00"/>
    <a:srgbClr val="FF9900"/>
    <a:srgbClr val="FFFFFF"/>
    <a:srgbClr val="000000"/>
    <a:srgbClr val="178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935860-36A6-6D83-6CD1-3B6EC5375798}" v="1" dt="2024-10-22T18:47:25.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41"/>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7.fntdata"/><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lker, Eliejah (elwalker43)" userId="S::elwalker43@tntech.edu::b51dea90-45ae-46df-bae1-d273e9a51b4a" providerId="AD" clId="Web-{29935860-36A6-6D83-6CD1-3B6EC5375798}"/>
    <pc:docChg chg="modSld">
      <pc:chgData name="Walker, Eliejah (elwalker43)" userId="S::elwalker43@tntech.edu::b51dea90-45ae-46df-bae1-d273e9a51b4a" providerId="AD" clId="Web-{29935860-36A6-6D83-6CD1-3B6EC5375798}" dt="2024-10-22T18:47:25.429" v="0" actId="20577"/>
      <pc:docMkLst>
        <pc:docMk/>
      </pc:docMkLst>
      <pc:sldChg chg="modSp">
        <pc:chgData name="Walker, Eliejah (elwalker43)" userId="S::elwalker43@tntech.edu::b51dea90-45ae-46df-bae1-d273e9a51b4a" providerId="AD" clId="Web-{29935860-36A6-6D83-6CD1-3B6EC5375798}" dt="2024-10-22T18:47:25.429" v="0" actId="20577"/>
        <pc:sldMkLst>
          <pc:docMk/>
          <pc:sldMk cId="413995654" sldId="2147478005"/>
        </pc:sldMkLst>
        <pc:spChg chg="mod">
          <ac:chgData name="Walker, Eliejah (elwalker43)" userId="S::elwalker43@tntech.edu::b51dea90-45ae-46df-bae1-d273e9a51b4a" providerId="AD" clId="Web-{29935860-36A6-6D83-6CD1-3B6EC5375798}" dt="2024-10-22T18:47:25.429" v="0" actId="20577"/>
          <ac:spMkLst>
            <pc:docMk/>
            <pc:sldMk cId="413995654" sldId="2147478005"/>
            <ac:spMk id="8" creationId="{C3D5C390-E008-40EC-BF03-8E7283F070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22/10/2024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22/10/2024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54967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2935403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59507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109564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solidFill>
                  <a:schemeClr val="bg1"/>
                </a:solidFill>
              </a:rPr>
              <a:t>Capgemini Support:</a:t>
            </a:r>
          </a:p>
          <a:p>
            <a:pPr marL="285750" indent="-285750">
              <a:buFont typeface="Arial" panose="020B0604020202020204" pitchFamily="34" charset="0"/>
              <a:buChar char="•"/>
            </a:pPr>
            <a:r>
              <a:rPr lang="en-US" sz="900">
                <a:solidFill>
                  <a:schemeClr val="bg1"/>
                </a:solidFill>
              </a:rPr>
              <a:t>Purchase Hardware</a:t>
            </a:r>
          </a:p>
          <a:p>
            <a:pPr marL="285750" indent="-285750">
              <a:buFont typeface="Arial" panose="020B0604020202020204" pitchFamily="34" charset="0"/>
              <a:buChar char="•"/>
            </a:pPr>
            <a:r>
              <a:rPr lang="en-US" sz="900">
                <a:solidFill>
                  <a:schemeClr val="bg1"/>
                </a:solidFill>
              </a:rPr>
              <a:t>Provide Software Licenses</a:t>
            </a:r>
          </a:p>
          <a:p>
            <a:pPr marL="285750" indent="-285750">
              <a:buFont typeface="Arial" panose="020B0604020202020204" pitchFamily="34" charset="0"/>
              <a:buChar char="•"/>
            </a:pPr>
            <a:r>
              <a:rPr lang="en-US" sz="900">
                <a:solidFill>
                  <a:schemeClr val="bg1"/>
                </a:solidFill>
              </a:rPr>
              <a:t>Definition/Help with Product Backlog</a:t>
            </a:r>
          </a:p>
          <a:p>
            <a:pPr marL="285750" indent="-285750">
              <a:buFont typeface="Arial" panose="020B0604020202020204" pitchFamily="34" charset="0"/>
              <a:buChar char="•"/>
            </a:pPr>
            <a:r>
              <a:rPr lang="en-US" sz="900">
                <a:solidFill>
                  <a:schemeClr val="bg1"/>
                </a:solidFill>
              </a:rPr>
              <a:t>Technical &amp; Industry Guidance</a:t>
            </a:r>
          </a:p>
          <a:p>
            <a:pPr marL="285750" indent="-285750">
              <a:buFont typeface="Arial" panose="020B0604020202020204" pitchFamily="34" charset="0"/>
              <a:buChar char="•"/>
            </a:pPr>
            <a:r>
              <a:rPr lang="en-US" sz="900">
                <a:solidFill>
                  <a:schemeClr val="bg1"/>
                </a:solidFill>
              </a:rPr>
              <a:t>Demo Reviewers</a:t>
            </a:r>
          </a:p>
          <a:p>
            <a:pPr marL="285750" indent="-285750">
              <a:buFont typeface="Arial" panose="020B0604020202020204" pitchFamily="34" charset="0"/>
              <a:buChar char="•"/>
            </a:pPr>
            <a:r>
              <a:rPr lang="en-US" sz="900">
                <a:solidFill>
                  <a:schemeClr val="bg1"/>
                </a:solidFill>
              </a:rPr>
              <a:t>Product Ownership &amp; Sign-off</a:t>
            </a:r>
          </a:p>
          <a:p>
            <a:pPr marL="285750" indent="-285750">
              <a:buFont typeface="Arial" panose="020B0604020202020204" pitchFamily="34" charset="0"/>
              <a:buChar char="•"/>
            </a:pPr>
            <a:r>
              <a:rPr lang="en-US" sz="900">
                <a:solidFill>
                  <a:schemeClr val="bg1"/>
                </a:solidFill>
              </a:rPr>
              <a:t>Weekly Checkpoints</a:t>
            </a:r>
            <a:endParaRPr lang="en-US">
              <a:solidFill>
                <a:schemeClr val="bg1"/>
              </a:solidFill>
            </a:endParaRPr>
          </a:p>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32404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png"/><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 Id="rId14" Type="http://schemas.openxmlformats.org/officeDocument/2006/relationships/hyperlink" Target="http://www.capgemini.com/" TargetMode="Externa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hyperlink" Target="http://www.youtube.com/capgeminimedia"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png"/><Relationship Id="rId5" Type="http://schemas.openxmlformats.org/officeDocument/2006/relationships/image" Target="../media/image4.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328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a:t>Short chapter description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a:t>
            </a:r>
            <a:r>
              <a:rPr lang="en-US"/>
              <a:t>.</a:t>
            </a:r>
            <a:endParaRPr lang="en-GB"/>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17333F"/>
                </a:solidFill>
                <a:latin typeface="Ubuntu" panose="020B0504030602030204" pitchFamily="34" charset="0"/>
              </a:defRPr>
            </a:lvl1pPr>
            <a:lvl5pPr>
              <a:defRPr/>
            </a:lvl5pPr>
          </a:lstStyle>
          <a:p>
            <a:pPr lvl="0"/>
            <a:r>
              <a:rPr lang="en-US"/>
              <a:t>SECTION SUBTITLE ALL CAPs</a:t>
            </a:r>
            <a:endParaRPr lang="en-GB"/>
          </a:p>
        </p:txBody>
      </p:sp>
      <p:grpSp>
        <p:nvGrpSpPr>
          <p:cNvPr id="8" name="Group 37">
            <a:extLst>
              <a:ext uri="{FF2B5EF4-FFF2-40B4-BE49-F238E27FC236}">
                <a16:creationId xmlns:a16="http://schemas.microsoft.com/office/drawing/2014/main" id="{89B4162E-9D70-4209-8DF4-1DED4106593B}"/>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608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784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D36E4FE-8CF1-4A25-AE17-36EC78004535}"/>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10" name="Graphic 4">
            <a:extLst>
              <a:ext uri="{FF2B5EF4-FFF2-40B4-BE49-F238E27FC236}">
                <a16:creationId xmlns:a16="http://schemas.microsoft.com/office/drawing/2014/main" id="{638965E7-C7A5-4F3F-AB73-15822A4F43E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3627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a:solidFill>
                  <a:schemeClr val="tx1"/>
                </a:solidFill>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 (about $13.8 billion USD at 2016 average rate).</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487598"/>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message contains information that may be privileged or confidential and is the property of the Capgemini Group.</a:t>
            </a:r>
            <a:br>
              <a:rPr lang="en-US" sz="800" noProof="0">
                <a:solidFill>
                  <a:schemeClr val="bg1"/>
                </a:solidFill>
                <a:latin typeface="+mn-lt"/>
                <a:cs typeface="Arial"/>
              </a:rPr>
            </a:br>
            <a:r>
              <a:rPr lang="en-US" sz="800" noProof="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a:solidFill>
                  <a:schemeClr val="bg1"/>
                </a:solidFill>
                <a:latin typeface="Arial"/>
                <a:cs typeface="Arial"/>
              </a:rPr>
              <a:t>Rightshore</a:t>
            </a:r>
            <a:r>
              <a:rPr lang="en-US" sz="800" baseline="30000" noProof="0">
                <a:solidFill>
                  <a:schemeClr val="bg1"/>
                </a:solidFill>
                <a:latin typeface="Arial"/>
                <a:cs typeface="Arial"/>
              </a:rPr>
              <a:t>®</a:t>
            </a:r>
            <a:r>
              <a:rPr lang="en-US" sz="800" noProof="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14"/>
          </p:cNvPr>
          <p:cNvSpPr/>
          <p:nvPr userDrawn="1"/>
        </p:nvSpPr>
        <p:spPr>
          <a:xfrm>
            <a:off x="6532245" y="4697411"/>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319197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AA5EFE9-4FD1-447A-A5D3-293DCAA1F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grpSp>
        <p:nvGrpSpPr>
          <p:cNvPr id="76" name="Group 75">
            <a:extLst>
              <a:ext uri="{FF2B5EF4-FFF2-40B4-BE49-F238E27FC236}">
                <a16:creationId xmlns:a16="http://schemas.microsoft.com/office/drawing/2014/main" id="{61412BA0-B161-466E-922E-B267868047B6}"/>
              </a:ext>
            </a:extLst>
          </p:cNvPr>
          <p:cNvGrpSpPr/>
          <p:nvPr userDrawn="1"/>
        </p:nvGrpSpPr>
        <p:grpSpPr>
          <a:xfrm>
            <a:off x="-1433034" y="1055017"/>
            <a:ext cx="5400711" cy="5400668"/>
            <a:chOff x="6043936" y="1055017"/>
            <a:chExt cx="5400711" cy="5400668"/>
          </a:xfrm>
        </p:grpSpPr>
        <p:grpSp>
          <p:nvGrpSpPr>
            <p:cNvPr id="77" name="Group 76">
              <a:extLst>
                <a:ext uri="{FF2B5EF4-FFF2-40B4-BE49-F238E27FC236}">
                  <a16:creationId xmlns:a16="http://schemas.microsoft.com/office/drawing/2014/main" id="{B1399D9F-6295-446C-B3A2-6AAFF48B5C29}"/>
                </a:ext>
              </a:extLst>
            </p:cNvPr>
            <p:cNvGrpSpPr/>
            <p:nvPr/>
          </p:nvGrpSpPr>
          <p:grpSpPr>
            <a:xfrm>
              <a:off x="6043936" y="1055017"/>
              <a:ext cx="5400711" cy="5400668"/>
              <a:chOff x="6043936" y="1055017"/>
              <a:chExt cx="5400711" cy="5400668"/>
            </a:xfrm>
          </p:grpSpPr>
          <p:sp>
            <p:nvSpPr>
              <p:cNvPr id="83" name="Freeform 89">
                <a:extLst>
                  <a:ext uri="{FF2B5EF4-FFF2-40B4-BE49-F238E27FC236}">
                    <a16:creationId xmlns:a16="http://schemas.microsoft.com/office/drawing/2014/main" id="{9F65C6F2-77CF-473A-9F83-227D94425B7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4" name="Freeform 90">
                <a:extLst>
                  <a:ext uri="{FF2B5EF4-FFF2-40B4-BE49-F238E27FC236}">
                    <a16:creationId xmlns:a16="http://schemas.microsoft.com/office/drawing/2014/main" id="{4A6C65B6-2DFF-4F39-91EA-B437292E6851}"/>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5" name="Freeform 91">
                <a:extLst>
                  <a:ext uri="{FF2B5EF4-FFF2-40B4-BE49-F238E27FC236}">
                    <a16:creationId xmlns:a16="http://schemas.microsoft.com/office/drawing/2014/main" id="{1E3738E8-B724-4095-A425-9C98AE678702}"/>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6" name="Freeform 92">
                <a:extLst>
                  <a:ext uri="{FF2B5EF4-FFF2-40B4-BE49-F238E27FC236}">
                    <a16:creationId xmlns:a16="http://schemas.microsoft.com/office/drawing/2014/main" id="{BE45BF70-F173-405E-8362-82AB897EF5A3}"/>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7" name="Freeform 93">
                <a:extLst>
                  <a:ext uri="{FF2B5EF4-FFF2-40B4-BE49-F238E27FC236}">
                    <a16:creationId xmlns:a16="http://schemas.microsoft.com/office/drawing/2014/main" id="{6F616891-9241-4541-BBA2-10E2644485A3}"/>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8" name="Freeform 94">
                <a:extLst>
                  <a:ext uri="{FF2B5EF4-FFF2-40B4-BE49-F238E27FC236}">
                    <a16:creationId xmlns:a16="http://schemas.microsoft.com/office/drawing/2014/main" id="{CED1E714-1489-42CA-86B4-8E23B09DA646}"/>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9" name="Freeform 95">
                <a:extLst>
                  <a:ext uri="{FF2B5EF4-FFF2-40B4-BE49-F238E27FC236}">
                    <a16:creationId xmlns:a16="http://schemas.microsoft.com/office/drawing/2014/main" id="{3A85A31C-DB48-4C70-8AE8-8F7E91A0786E}"/>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90" name="Freeform 96">
                <a:extLst>
                  <a:ext uri="{FF2B5EF4-FFF2-40B4-BE49-F238E27FC236}">
                    <a16:creationId xmlns:a16="http://schemas.microsoft.com/office/drawing/2014/main" id="{7441CF6E-9D5D-4B32-8BA5-820F50AD72A4}"/>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78" name="Group 77">
              <a:extLst>
                <a:ext uri="{FF2B5EF4-FFF2-40B4-BE49-F238E27FC236}">
                  <a16:creationId xmlns:a16="http://schemas.microsoft.com/office/drawing/2014/main" id="{E176D208-2AAA-4F5C-A5D8-2C629CB3E770}"/>
                </a:ext>
              </a:extLst>
            </p:cNvPr>
            <p:cNvGrpSpPr/>
            <p:nvPr/>
          </p:nvGrpSpPr>
          <p:grpSpPr>
            <a:xfrm>
              <a:off x="7346667" y="2766354"/>
              <a:ext cx="2795248" cy="1977997"/>
              <a:chOff x="7346667" y="2766354"/>
              <a:chExt cx="2795248" cy="1977997"/>
            </a:xfrm>
          </p:grpSpPr>
          <p:sp>
            <p:nvSpPr>
              <p:cNvPr id="79" name="Freeform: Shape 78">
                <a:extLst>
                  <a:ext uri="{FF2B5EF4-FFF2-40B4-BE49-F238E27FC236}">
                    <a16:creationId xmlns:a16="http://schemas.microsoft.com/office/drawing/2014/main" id="{F080680F-636E-493F-B3BA-DC7BF19B2C2E}"/>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0" name="Freeform: Shape 79">
                <a:extLst>
                  <a:ext uri="{FF2B5EF4-FFF2-40B4-BE49-F238E27FC236}">
                    <a16:creationId xmlns:a16="http://schemas.microsoft.com/office/drawing/2014/main" id="{B16EB490-5034-4B0D-B561-372C5D87AD44}"/>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1" name="Freeform: Shape 80">
                <a:extLst>
                  <a:ext uri="{FF2B5EF4-FFF2-40B4-BE49-F238E27FC236}">
                    <a16:creationId xmlns:a16="http://schemas.microsoft.com/office/drawing/2014/main" id="{178923FE-FD2C-4AF1-A5FB-66E9D5EE5443}"/>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2" name="Freeform: Shape 81">
                <a:extLst>
                  <a:ext uri="{FF2B5EF4-FFF2-40B4-BE49-F238E27FC236}">
                    <a16:creationId xmlns:a16="http://schemas.microsoft.com/office/drawing/2014/main" id="{C9309731-61CA-4C7B-B0B5-ACA925EF768C}"/>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2F87B8-E55E-4048-A7BB-453ECAFE9C08}"/>
              </a:ext>
            </a:extLst>
          </p:cNvPr>
          <p:cNvCxnSpPr>
            <a:cxnSpLocks/>
          </p:cNvCxnSpPr>
          <p:nvPr userDrawn="1"/>
        </p:nvCxnSpPr>
        <p:spPr>
          <a:xfrm>
            <a:off x="582042" y="2659475"/>
            <a:ext cx="4180458" cy="0"/>
          </a:xfrm>
          <a:prstGeom prst="line">
            <a:avLst/>
          </a:prstGeom>
          <a:noFill/>
          <a:ln w="12700" cap="flat" cmpd="sng" algn="ctr">
            <a:solidFill>
              <a:srgbClr val="50E6FF"/>
            </a:solidFill>
            <a:prstDash val="solid"/>
            <a:headEnd type="none" w="med" len="med"/>
            <a:tailEnd type="none" w="med" len="med"/>
          </a:ln>
          <a:effectLst/>
        </p:spPr>
      </p:cxnSp>
      <p:sp>
        <p:nvSpPr>
          <p:cNvPr id="22" name="Text Placeholder 4">
            <a:extLst>
              <a:ext uri="{FF2B5EF4-FFF2-40B4-BE49-F238E27FC236}">
                <a16:creationId xmlns:a16="http://schemas.microsoft.com/office/drawing/2014/main" id="{2BC515D9-3FCC-4C21-AA62-DE5B565DE7EE}"/>
              </a:ext>
            </a:extLst>
          </p:cNvPr>
          <p:cNvSpPr txBox="1">
            <a:spLocks/>
          </p:cNvSpPr>
          <p:nvPr userDrawn="1"/>
        </p:nvSpPr>
        <p:spPr>
          <a:xfrm>
            <a:off x="581849" y="1850701"/>
            <a:ext cx="3077063" cy="615553"/>
          </a:xfrm>
          <a:prstGeom prst="rect">
            <a:avLst/>
          </a:prstGeom>
          <a:noFill/>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Microsoft</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Cloud for Sustainability</a:t>
            </a:r>
          </a:p>
        </p:txBody>
      </p:sp>
      <p:sp>
        <p:nvSpPr>
          <p:cNvPr id="43" name="Title 1">
            <a:extLst>
              <a:ext uri="{FF2B5EF4-FFF2-40B4-BE49-F238E27FC236}">
                <a16:creationId xmlns:a16="http://schemas.microsoft.com/office/drawing/2014/main" id="{7CFC3BB2-E8A4-4A09-BEC5-BDC71500A33E}"/>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cxnSp>
        <p:nvCxnSpPr>
          <p:cNvPr id="44" name="Straight Connector 43">
            <a:extLst>
              <a:ext uri="{FF2B5EF4-FFF2-40B4-BE49-F238E27FC236}">
                <a16:creationId xmlns:a16="http://schemas.microsoft.com/office/drawing/2014/main" id="{BDE3F20F-9795-47C5-B9CE-03886AA214FA}"/>
              </a:ext>
            </a:extLst>
          </p:cNvPr>
          <p:cNvCxnSpPr>
            <a:cxnSpLocks/>
          </p:cNvCxnSpPr>
          <p:nvPr userDrawn="1"/>
        </p:nvCxnSpPr>
        <p:spPr>
          <a:xfrm>
            <a:off x="582042" y="4278835"/>
            <a:ext cx="4167887" cy="0"/>
          </a:xfrm>
          <a:prstGeom prst="line">
            <a:avLst/>
          </a:prstGeom>
          <a:noFill/>
          <a:ln w="12700" cap="flat" cmpd="sng" algn="ctr">
            <a:solidFill>
              <a:schemeClr val="tx1">
                <a:lumMod val="75000"/>
              </a:schemeClr>
            </a:solidFill>
            <a:prstDash val="solid"/>
            <a:headEnd type="none" w="med" len="med"/>
            <a:tailEnd type="none" w="med" len="med"/>
          </a:ln>
          <a:effectLst/>
        </p:spPr>
      </p:cxnSp>
      <p:sp>
        <p:nvSpPr>
          <p:cNvPr id="46" name="Text Placeholder 3">
            <a:extLst>
              <a:ext uri="{FF2B5EF4-FFF2-40B4-BE49-F238E27FC236}">
                <a16:creationId xmlns:a16="http://schemas.microsoft.com/office/drawing/2014/main" id="{CB3E812F-3440-4890-8219-4B343FE006B4}"/>
              </a:ext>
            </a:extLst>
          </p:cNvPr>
          <p:cNvSpPr>
            <a:spLocks noGrp="1"/>
          </p:cNvSpPr>
          <p:nvPr>
            <p:ph type="body" sz="quarter" idx="13"/>
          </p:nvPr>
        </p:nvSpPr>
        <p:spPr>
          <a:xfrm>
            <a:off x="598722" y="4541120"/>
            <a:ext cx="4168775" cy="307777"/>
          </a:xfrm>
        </p:spPr>
        <p:txBody>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8277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vider Layout">
    <p:bg>
      <p:bgPr>
        <a:solidFill>
          <a:schemeClr val="accent2">
            <a:lumMod val="75000"/>
          </a:schemeClr>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40F7E30-1A99-434F-861D-82BA660BEE5B}"/>
              </a:ext>
            </a:extLst>
          </p:cNvPr>
          <p:cNvGrpSpPr/>
          <p:nvPr userDrawn="1"/>
        </p:nvGrpSpPr>
        <p:grpSpPr>
          <a:xfrm>
            <a:off x="-1433034" y="1055017"/>
            <a:ext cx="5400711" cy="5400668"/>
            <a:chOff x="6043936" y="1055017"/>
            <a:chExt cx="5400711" cy="5400668"/>
          </a:xfrm>
        </p:grpSpPr>
        <p:grpSp>
          <p:nvGrpSpPr>
            <p:cNvPr id="61" name="Group 60">
              <a:extLst>
                <a:ext uri="{FF2B5EF4-FFF2-40B4-BE49-F238E27FC236}">
                  <a16:creationId xmlns:a16="http://schemas.microsoft.com/office/drawing/2014/main" id="{CE82A177-3051-4617-8DA7-2C3251B43C06}"/>
                </a:ext>
              </a:extLst>
            </p:cNvPr>
            <p:cNvGrpSpPr/>
            <p:nvPr/>
          </p:nvGrpSpPr>
          <p:grpSpPr>
            <a:xfrm>
              <a:off x="6043936" y="1055017"/>
              <a:ext cx="5400711" cy="5400668"/>
              <a:chOff x="6043936" y="1055017"/>
              <a:chExt cx="5400711" cy="5400668"/>
            </a:xfrm>
          </p:grpSpPr>
          <p:sp>
            <p:nvSpPr>
              <p:cNvPr id="67" name="Freeform 89">
                <a:extLst>
                  <a:ext uri="{FF2B5EF4-FFF2-40B4-BE49-F238E27FC236}">
                    <a16:creationId xmlns:a16="http://schemas.microsoft.com/office/drawing/2014/main" id="{7EFA4379-9896-44AF-9AB8-08232F66505A}"/>
                  </a:ext>
                </a:extLst>
              </p:cNvPr>
              <p:cNvSpPr>
                <a:spLocks/>
              </p:cNvSpPr>
              <p:nvPr/>
            </p:nvSpPr>
            <p:spPr bwMode="auto">
              <a:xfrm>
                <a:off x="1038527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68" name="Freeform 90">
                <a:extLst>
                  <a:ext uri="{FF2B5EF4-FFF2-40B4-BE49-F238E27FC236}">
                    <a16:creationId xmlns:a16="http://schemas.microsoft.com/office/drawing/2014/main" id="{F099B321-CA93-4D3D-AD57-F58E1CC0E112}"/>
                  </a:ext>
                </a:extLst>
              </p:cNvPr>
              <p:cNvSpPr>
                <a:spLocks/>
              </p:cNvSpPr>
              <p:nvPr/>
            </p:nvSpPr>
            <p:spPr bwMode="auto">
              <a:xfrm>
                <a:off x="6043936"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69" name="Freeform 91">
                <a:extLst>
                  <a:ext uri="{FF2B5EF4-FFF2-40B4-BE49-F238E27FC236}">
                    <a16:creationId xmlns:a16="http://schemas.microsoft.com/office/drawing/2014/main" id="{77CA5435-90E5-4BF5-8DE8-AE9B4D6A2C5C}"/>
                  </a:ext>
                </a:extLst>
              </p:cNvPr>
              <p:cNvSpPr>
                <a:spLocks/>
              </p:cNvSpPr>
              <p:nvPr/>
            </p:nvSpPr>
            <p:spPr bwMode="auto">
              <a:xfrm>
                <a:off x="695790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70" name="Freeform 92">
                <a:extLst>
                  <a:ext uri="{FF2B5EF4-FFF2-40B4-BE49-F238E27FC236}">
                    <a16:creationId xmlns:a16="http://schemas.microsoft.com/office/drawing/2014/main" id="{ECE8E6A1-7AB9-4A45-A281-9792E46DDAAD}"/>
                  </a:ext>
                </a:extLst>
              </p:cNvPr>
              <p:cNvSpPr>
                <a:spLocks/>
              </p:cNvSpPr>
              <p:nvPr/>
            </p:nvSpPr>
            <p:spPr bwMode="auto">
              <a:xfrm>
                <a:off x="6043936"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71" name="Freeform 93">
                <a:extLst>
                  <a:ext uri="{FF2B5EF4-FFF2-40B4-BE49-F238E27FC236}">
                    <a16:creationId xmlns:a16="http://schemas.microsoft.com/office/drawing/2014/main" id="{23FA72B7-5AC3-4897-A239-FC94CF832605}"/>
                  </a:ext>
                </a:extLst>
              </p:cNvPr>
              <p:cNvSpPr>
                <a:spLocks/>
              </p:cNvSpPr>
              <p:nvPr/>
            </p:nvSpPr>
            <p:spPr bwMode="auto">
              <a:xfrm>
                <a:off x="1038527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73" name="Freeform 94">
                <a:extLst>
                  <a:ext uri="{FF2B5EF4-FFF2-40B4-BE49-F238E27FC236}">
                    <a16:creationId xmlns:a16="http://schemas.microsoft.com/office/drawing/2014/main" id="{2807BAEB-7FA5-4A03-B32A-4DC3EBA8DF33}"/>
                  </a:ext>
                </a:extLst>
              </p:cNvPr>
              <p:cNvSpPr>
                <a:spLocks/>
              </p:cNvSpPr>
              <p:nvPr/>
            </p:nvSpPr>
            <p:spPr bwMode="auto">
              <a:xfrm>
                <a:off x="888969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77" name="Freeform 95">
                <a:extLst>
                  <a:ext uri="{FF2B5EF4-FFF2-40B4-BE49-F238E27FC236}">
                    <a16:creationId xmlns:a16="http://schemas.microsoft.com/office/drawing/2014/main" id="{1AB33550-1829-4B5F-99F1-0FA63897A02D}"/>
                  </a:ext>
                </a:extLst>
              </p:cNvPr>
              <p:cNvSpPr>
                <a:spLocks/>
              </p:cNvSpPr>
              <p:nvPr/>
            </p:nvSpPr>
            <p:spPr bwMode="auto">
              <a:xfrm>
                <a:off x="891046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86" name="Freeform 96">
                <a:extLst>
                  <a:ext uri="{FF2B5EF4-FFF2-40B4-BE49-F238E27FC236}">
                    <a16:creationId xmlns:a16="http://schemas.microsoft.com/office/drawing/2014/main" id="{B67B5797-7FBE-4C35-A455-15A9608AF7A1}"/>
                  </a:ext>
                </a:extLst>
              </p:cNvPr>
              <p:cNvSpPr>
                <a:spLocks/>
              </p:cNvSpPr>
              <p:nvPr/>
            </p:nvSpPr>
            <p:spPr bwMode="auto">
              <a:xfrm>
                <a:off x="695790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nvGrpSpPr>
            <p:cNvPr id="62" name="Group 61">
              <a:extLst>
                <a:ext uri="{FF2B5EF4-FFF2-40B4-BE49-F238E27FC236}">
                  <a16:creationId xmlns:a16="http://schemas.microsoft.com/office/drawing/2014/main" id="{B50D7A2D-726C-48B2-BA04-ADC6D6958DF5}"/>
                </a:ext>
              </a:extLst>
            </p:cNvPr>
            <p:cNvGrpSpPr/>
            <p:nvPr/>
          </p:nvGrpSpPr>
          <p:grpSpPr>
            <a:xfrm>
              <a:off x="7346667" y="2766354"/>
              <a:ext cx="2795248" cy="1977997"/>
              <a:chOff x="7346667" y="2766354"/>
              <a:chExt cx="2795248" cy="1977997"/>
            </a:xfrm>
          </p:grpSpPr>
          <p:sp>
            <p:nvSpPr>
              <p:cNvPr id="63" name="Freeform: Shape 62">
                <a:extLst>
                  <a:ext uri="{FF2B5EF4-FFF2-40B4-BE49-F238E27FC236}">
                    <a16:creationId xmlns:a16="http://schemas.microsoft.com/office/drawing/2014/main" id="{DC82EBF2-E491-4CE5-B553-DA56D7A4EB9B}"/>
                  </a:ext>
                </a:extLst>
              </p:cNvPr>
              <p:cNvSpPr/>
              <p:nvPr/>
            </p:nvSpPr>
            <p:spPr>
              <a:xfrm>
                <a:off x="7420308" y="2839961"/>
                <a:ext cx="1445972" cy="1344833"/>
              </a:xfrm>
              <a:custGeom>
                <a:avLst/>
                <a:gdLst>
                  <a:gd name="connsiteX0" fmla="*/ 111344 w 212238"/>
                  <a:gd name="connsiteY0" fmla="*/ 197393 h 197393"/>
                  <a:gd name="connsiteX1" fmla="*/ 0 w 212238"/>
                  <a:gd name="connsiteY1" fmla="*/ 86121 h 197393"/>
                  <a:gd name="connsiteX2" fmla="*/ 0 w 212238"/>
                  <a:gd name="connsiteY2" fmla="*/ 0 h 197393"/>
                  <a:gd name="connsiteX3" fmla="*/ 100895 w 212238"/>
                  <a:gd name="connsiteY3" fmla="*/ 0 h 197393"/>
                  <a:gd name="connsiteX4" fmla="*/ 212239 w 212238"/>
                  <a:gd name="connsiteY4" fmla="*/ 111345 h 197393"/>
                  <a:gd name="connsiteX5" fmla="*/ 212239 w 212238"/>
                  <a:gd name="connsiteY5" fmla="*/ 197393 h 197393"/>
                  <a:gd name="connsiteX6" fmla="*/ 111344 w 212238"/>
                  <a:gd name="connsiteY6" fmla="*/ 197393 h 19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38" h="197393">
                    <a:moveTo>
                      <a:pt x="111344" y="197393"/>
                    </a:moveTo>
                    <a:cubicBezTo>
                      <a:pt x="49943" y="197393"/>
                      <a:pt x="0" y="147450"/>
                      <a:pt x="0" y="86121"/>
                    </a:cubicBezTo>
                    <a:lnTo>
                      <a:pt x="0" y="0"/>
                    </a:lnTo>
                    <a:lnTo>
                      <a:pt x="100895" y="0"/>
                    </a:lnTo>
                    <a:cubicBezTo>
                      <a:pt x="162296" y="0"/>
                      <a:pt x="212239" y="49943"/>
                      <a:pt x="212239" y="111345"/>
                    </a:cubicBezTo>
                    <a:lnTo>
                      <a:pt x="212239" y="197393"/>
                    </a:lnTo>
                    <a:lnTo>
                      <a:pt x="111344" y="197393"/>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64" name="Freeform: Shape 63">
                <a:extLst>
                  <a:ext uri="{FF2B5EF4-FFF2-40B4-BE49-F238E27FC236}">
                    <a16:creationId xmlns:a16="http://schemas.microsoft.com/office/drawing/2014/main" id="{1EEAD834-3852-4D18-A54B-86AFDCDC04BD}"/>
                  </a:ext>
                </a:extLst>
              </p:cNvPr>
              <p:cNvSpPr/>
              <p:nvPr/>
            </p:nvSpPr>
            <p:spPr>
              <a:xfrm>
                <a:off x="9154034" y="3354811"/>
                <a:ext cx="914233" cy="830760"/>
              </a:xfrm>
              <a:custGeom>
                <a:avLst/>
                <a:gdLst>
                  <a:gd name="connsiteX0" fmla="*/ 0 w 134190"/>
                  <a:gd name="connsiteY0" fmla="*/ 121939 h 121938"/>
                  <a:gd name="connsiteX1" fmla="*/ 0 w 134190"/>
                  <a:gd name="connsiteY1" fmla="*/ 58951 h 121938"/>
                  <a:gd name="connsiteX2" fmla="*/ 58951 w 134190"/>
                  <a:gd name="connsiteY2" fmla="*/ 0 h 121938"/>
                  <a:gd name="connsiteX3" fmla="*/ 134190 w 134190"/>
                  <a:gd name="connsiteY3" fmla="*/ 0 h 121938"/>
                  <a:gd name="connsiteX4" fmla="*/ 134190 w 134190"/>
                  <a:gd name="connsiteY4" fmla="*/ 62987 h 121938"/>
                  <a:gd name="connsiteX5" fmla="*/ 75238 w 134190"/>
                  <a:gd name="connsiteY5" fmla="*/ 121939 h 121938"/>
                  <a:gd name="connsiteX6" fmla="*/ 0 w 134190"/>
                  <a:gd name="connsiteY6" fmla="*/ 121939 h 12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90" h="121938">
                    <a:moveTo>
                      <a:pt x="0" y="121939"/>
                    </a:moveTo>
                    <a:lnTo>
                      <a:pt x="0" y="58951"/>
                    </a:lnTo>
                    <a:cubicBezTo>
                      <a:pt x="0" y="26449"/>
                      <a:pt x="26449" y="0"/>
                      <a:pt x="58951" y="0"/>
                    </a:cubicBezTo>
                    <a:lnTo>
                      <a:pt x="134190" y="0"/>
                    </a:lnTo>
                    <a:lnTo>
                      <a:pt x="134190" y="62987"/>
                    </a:lnTo>
                    <a:cubicBezTo>
                      <a:pt x="134190" y="95489"/>
                      <a:pt x="107741" y="121939"/>
                      <a:pt x="75238" y="121939"/>
                    </a:cubicBezTo>
                    <a:lnTo>
                      <a:pt x="0" y="121939"/>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65" name="Freeform: Shape 64">
                <a:extLst>
                  <a:ext uri="{FF2B5EF4-FFF2-40B4-BE49-F238E27FC236}">
                    <a16:creationId xmlns:a16="http://schemas.microsoft.com/office/drawing/2014/main" id="{C700CED4-DEBE-41C2-B560-51B18522C08F}"/>
                  </a:ext>
                </a:extLst>
              </p:cNvPr>
              <p:cNvSpPr/>
              <p:nvPr/>
            </p:nvSpPr>
            <p:spPr>
              <a:xfrm>
                <a:off x="7346667" y="2766354"/>
                <a:ext cx="1594250" cy="1977718"/>
              </a:xfrm>
              <a:custGeom>
                <a:avLst/>
                <a:gdLst>
                  <a:gd name="connsiteX0" fmla="*/ 233859 w 234002"/>
                  <a:gd name="connsiteY0" fmla="*/ 203735 h 290287"/>
                  <a:gd name="connsiteX1" fmla="*/ 233859 w 234002"/>
                  <a:gd name="connsiteY1" fmla="*/ 122154 h 290287"/>
                  <a:gd name="connsiteX2" fmla="*/ 111705 w 234002"/>
                  <a:gd name="connsiteY2" fmla="*/ 0 h 290287"/>
                  <a:gd name="connsiteX3" fmla="*/ 0 w 234002"/>
                  <a:gd name="connsiteY3" fmla="*/ 0 h 290287"/>
                  <a:gd name="connsiteX4" fmla="*/ 0 w 234002"/>
                  <a:gd name="connsiteY4" fmla="*/ 96859 h 290287"/>
                  <a:gd name="connsiteX5" fmla="*/ 122154 w 234002"/>
                  <a:gd name="connsiteY5" fmla="*/ 219013 h 290287"/>
                  <a:gd name="connsiteX6" fmla="*/ 212383 w 234002"/>
                  <a:gd name="connsiteY6" fmla="*/ 219013 h 290287"/>
                  <a:gd name="connsiteX7" fmla="*/ 212383 w 234002"/>
                  <a:gd name="connsiteY7" fmla="*/ 290288 h 290287"/>
                  <a:gd name="connsiteX8" fmla="*/ 234003 w 234002"/>
                  <a:gd name="connsiteY8" fmla="*/ 290288 h 290287"/>
                  <a:gd name="connsiteX9" fmla="*/ 234003 w 234002"/>
                  <a:gd name="connsiteY9" fmla="*/ 203735 h 290287"/>
                  <a:gd name="connsiteX10" fmla="*/ 233859 w 234002"/>
                  <a:gd name="connsiteY10" fmla="*/ 203735 h 290287"/>
                  <a:gd name="connsiteX11" fmla="*/ 51096 w 234002"/>
                  <a:gd name="connsiteY11" fmla="*/ 167989 h 290287"/>
                  <a:gd name="connsiteX12" fmla="*/ 21620 w 234002"/>
                  <a:gd name="connsiteY12" fmla="*/ 96931 h 290287"/>
                  <a:gd name="connsiteX13" fmla="*/ 21620 w 234002"/>
                  <a:gd name="connsiteY13" fmla="*/ 21620 h 290287"/>
                  <a:gd name="connsiteX14" fmla="*/ 111705 w 234002"/>
                  <a:gd name="connsiteY14" fmla="*/ 21620 h 290287"/>
                  <a:gd name="connsiteX15" fmla="*/ 182763 w 234002"/>
                  <a:gd name="connsiteY15" fmla="*/ 51096 h 290287"/>
                  <a:gd name="connsiteX16" fmla="*/ 212239 w 234002"/>
                  <a:gd name="connsiteY16" fmla="*/ 122154 h 290287"/>
                  <a:gd name="connsiteX17" fmla="*/ 212239 w 234002"/>
                  <a:gd name="connsiteY17" fmla="*/ 173827 h 290287"/>
                  <a:gd name="connsiteX18" fmla="*/ 163521 w 234002"/>
                  <a:gd name="connsiteY18" fmla="*/ 118407 h 290287"/>
                  <a:gd name="connsiteX19" fmla="*/ 96570 w 234002"/>
                  <a:gd name="connsiteY19" fmla="*/ 72068 h 290287"/>
                  <a:gd name="connsiteX20" fmla="*/ 92246 w 234002"/>
                  <a:gd name="connsiteY20" fmla="*/ 78194 h 290287"/>
                  <a:gd name="connsiteX21" fmla="*/ 145937 w 234002"/>
                  <a:gd name="connsiteY21" fmla="*/ 135992 h 290287"/>
                  <a:gd name="connsiteX22" fmla="*/ 199843 w 234002"/>
                  <a:gd name="connsiteY22" fmla="*/ 197465 h 290287"/>
                  <a:gd name="connsiteX23" fmla="*/ 122154 w 234002"/>
                  <a:gd name="connsiteY23" fmla="*/ 197465 h 290287"/>
                  <a:gd name="connsiteX24" fmla="*/ 51096 w 234002"/>
                  <a:gd name="connsiteY24" fmla="*/ 167989 h 2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002" h="290287">
                    <a:moveTo>
                      <a:pt x="233859" y="203735"/>
                    </a:moveTo>
                    <a:lnTo>
                      <a:pt x="233859" y="122154"/>
                    </a:lnTo>
                    <a:cubicBezTo>
                      <a:pt x="233859" y="54700"/>
                      <a:pt x="179160" y="0"/>
                      <a:pt x="111705" y="0"/>
                    </a:cubicBezTo>
                    <a:lnTo>
                      <a:pt x="0" y="0"/>
                    </a:lnTo>
                    <a:lnTo>
                      <a:pt x="0" y="96859"/>
                    </a:lnTo>
                    <a:cubicBezTo>
                      <a:pt x="0" y="164314"/>
                      <a:pt x="54699" y="219013"/>
                      <a:pt x="122154" y="219013"/>
                    </a:cubicBezTo>
                    <a:lnTo>
                      <a:pt x="212383" y="219013"/>
                    </a:lnTo>
                    <a:lnTo>
                      <a:pt x="212383" y="290288"/>
                    </a:lnTo>
                    <a:lnTo>
                      <a:pt x="234003" y="290288"/>
                    </a:lnTo>
                    <a:lnTo>
                      <a:pt x="234003" y="203735"/>
                    </a:lnTo>
                    <a:lnTo>
                      <a:pt x="233859" y="203735"/>
                    </a:lnTo>
                    <a:close/>
                    <a:moveTo>
                      <a:pt x="51096" y="167989"/>
                    </a:moveTo>
                    <a:cubicBezTo>
                      <a:pt x="32070" y="148964"/>
                      <a:pt x="21620" y="123740"/>
                      <a:pt x="21620" y="96931"/>
                    </a:cubicBezTo>
                    <a:lnTo>
                      <a:pt x="21620" y="21620"/>
                    </a:lnTo>
                    <a:lnTo>
                      <a:pt x="111705" y="21620"/>
                    </a:lnTo>
                    <a:cubicBezTo>
                      <a:pt x="138585" y="21620"/>
                      <a:pt x="163809" y="32071"/>
                      <a:pt x="182763" y="51096"/>
                    </a:cubicBezTo>
                    <a:cubicBezTo>
                      <a:pt x="201717" y="70122"/>
                      <a:pt x="212239" y="95345"/>
                      <a:pt x="212239" y="122154"/>
                    </a:cubicBezTo>
                    <a:lnTo>
                      <a:pt x="212239" y="173827"/>
                    </a:lnTo>
                    <a:cubicBezTo>
                      <a:pt x="204671" y="162728"/>
                      <a:pt x="189898" y="143847"/>
                      <a:pt x="163521" y="118407"/>
                    </a:cubicBezTo>
                    <a:cubicBezTo>
                      <a:pt x="136207" y="92102"/>
                      <a:pt x="111633" y="78553"/>
                      <a:pt x="96570" y="72068"/>
                    </a:cubicBezTo>
                    <a:cubicBezTo>
                      <a:pt x="92751" y="70410"/>
                      <a:pt x="89436" y="75166"/>
                      <a:pt x="92246" y="78194"/>
                    </a:cubicBezTo>
                    <a:cubicBezTo>
                      <a:pt x="108173" y="95130"/>
                      <a:pt x="136856" y="125758"/>
                      <a:pt x="145937" y="135992"/>
                    </a:cubicBezTo>
                    <a:cubicBezTo>
                      <a:pt x="155666" y="146946"/>
                      <a:pt x="186078" y="181682"/>
                      <a:pt x="199843" y="197465"/>
                    </a:cubicBezTo>
                    <a:lnTo>
                      <a:pt x="122154" y="197465"/>
                    </a:lnTo>
                    <a:cubicBezTo>
                      <a:pt x="95273" y="197465"/>
                      <a:pt x="70050" y="186943"/>
                      <a:pt x="51096" y="167989"/>
                    </a:cubicBez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66" name="Freeform: Shape 65">
                <a:extLst>
                  <a:ext uri="{FF2B5EF4-FFF2-40B4-BE49-F238E27FC236}">
                    <a16:creationId xmlns:a16="http://schemas.microsoft.com/office/drawing/2014/main" id="{8AD20038-7CE9-4D43-AF8A-C1E90F192C22}"/>
                  </a:ext>
                </a:extLst>
              </p:cNvPr>
              <p:cNvSpPr/>
              <p:nvPr/>
            </p:nvSpPr>
            <p:spPr>
              <a:xfrm>
                <a:off x="9080392" y="3281197"/>
                <a:ext cx="1061523" cy="1463154"/>
              </a:xfrm>
              <a:custGeom>
                <a:avLst/>
                <a:gdLst>
                  <a:gd name="connsiteX0" fmla="*/ 69761 w 155809"/>
                  <a:gd name="connsiteY0" fmla="*/ 0 h 214760"/>
                  <a:gd name="connsiteX1" fmla="*/ 0 w 155809"/>
                  <a:gd name="connsiteY1" fmla="*/ 69761 h 214760"/>
                  <a:gd name="connsiteX2" fmla="*/ 0 w 155809"/>
                  <a:gd name="connsiteY2" fmla="*/ 128136 h 214760"/>
                  <a:gd name="connsiteX3" fmla="*/ 0 w 155809"/>
                  <a:gd name="connsiteY3" fmla="*/ 214761 h 214760"/>
                  <a:gd name="connsiteX4" fmla="*/ 21620 w 155809"/>
                  <a:gd name="connsiteY4" fmla="*/ 214761 h 214760"/>
                  <a:gd name="connsiteX5" fmla="*/ 21620 w 155809"/>
                  <a:gd name="connsiteY5" fmla="*/ 143630 h 214760"/>
                  <a:gd name="connsiteX6" fmla="*/ 86049 w 155809"/>
                  <a:gd name="connsiteY6" fmla="*/ 143630 h 214760"/>
                  <a:gd name="connsiteX7" fmla="*/ 155810 w 155809"/>
                  <a:gd name="connsiteY7" fmla="*/ 73869 h 214760"/>
                  <a:gd name="connsiteX8" fmla="*/ 155810 w 155809"/>
                  <a:gd name="connsiteY8" fmla="*/ 0 h 214760"/>
                  <a:gd name="connsiteX9" fmla="*/ 69761 w 155809"/>
                  <a:gd name="connsiteY9" fmla="*/ 0 h 214760"/>
                  <a:gd name="connsiteX10" fmla="*/ 134189 w 155809"/>
                  <a:gd name="connsiteY10" fmla="*/ 73797 h 214760"/>
                  <a:gd name="connsiteX11" fmla="*/ 86049 w 155809"/>
                  <a:gd name="connsiteY11" fmla="*/ 121938 h 214760"/>
                  <a:gd name="connsiteX12" fmla="*/ 28755 w 155809"/>
                  <a:gd name="connsiteY12" fmla="*/ 121938 h 214760"/>
                  <a:gd name="connsiteX13" fmla="*/ 58519 w 155809"/>
                  <a:gd name="connsiteY13" fmla="*/ 84103 h 214760"/>
                  <a:gd name="connsiteX14" fmla="*/ 86193 w 155809"/>
                  <a:gd name="connsiteY14" fmla="*/ 54267 h 214760"/>
                  <a:gd name="connsiteX15" fmla="*/ 80644 w 155809"/>
                  <a:gd name="connsiteY15" fmla="*/ 47204 h 214760"/>
                  <a:gd name="connsiteX16" fmla="*/ 46988 w 155809"/>
                  <a:gd name="connsiteY16" fmla="*/ 72572 h 214760"/>
                  <a:gd name="connsiteX17" fmla="*/ 21620 w 155809"/>
                  <a:gd name="connsiteY17" fmla="*/ 100030 h 214760"/>
                  <a:gd name="connsiteX18" fmla="*/ 21620 w 155809"/>
                  <a:gd name="connsiteY18" fmla="*/ 69761 h 214760"/>
                  <a:gd name="connsiteX19" fmla="*/ 69761 w 155809"/>
                  <a:gd name="connsiteY19" fmla="*/ 21620 h 214760"/>
                  <a:gd name="connsiteX20" fmla="*/ 134189 w 155809"/>
                  <a:gd name="connsiteY20" fmla="*/ 21620 h 214760"/>
                  <a:gd name="connsiteX21" fmla="*/ 134189 w 155809"/>
                  <a:gd name="connsiteY21" fmla="*/ 73797 h 21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809" h="214760">
                    <a:moveTo>
                      <a:pt x="69761" y="0"/>
                    </a:moveTo>
                    <a:cubicBezTo>
                      <a:pt x="31206" y="0"/>
                      <a:pt x="0" y="31206"/>
                      <a:pt x="0" y="69761"/>
                    </a:cubicBezTo>
                    <a:lnTo>
                      <a:pt x="0" y="128136"/>
                    </a:lnTo>
                    <a:lnTo>
                      <a:pt x="0" y="214761"/>
                    </a:lnTo>
                    <a:lnTo>
                      <a:pt x="21620" y="214761"/>
                    </a:lnTo>
                    <a:lnTo>
                      <a:pt x="21620" y="143630"/>
                    </a:lnTo>
                    <a:lnTo>
                      <a:pt x="86049" y="143630"/>
                    </a:lnTo>
                    <a:cubicBezTo>
                      <a:pt x="124605" y="143630"/>
                      <a:pt x="155810" y="112426"/>
                      <a:pt x="155810" y="73869"/>
                    </a:cubicBezTo>
                    <a:lnTo>
                      <a:pt x="155810" y="0"/>
                    </a:lnTo>
                    <a:lnTo>
                      <a:pt x="69761" y="0"/>
                    </a:lnTo>
                    <a:close/>
                    <a:moveTo>
                      <a:pt x="134189" y="73797"/>
                    </a:moveTo>
                    <a:cubicBezTo>
                      <a:pt x="134189" y="100318"/>
                      <a:pt x="112570" y="121938"/>
                      <a:pt x="86049" y="121938"/>
                    </a:cubicBezTo>
                    <a:lnTo>
                      <a:pt x="28755" y="121938"/>
                    </a:lnTo>
                    <a:cubicBezTo>
                      <a:pt x="37259" y="110768"/>
                      <a:pt x="52610" y="90733"/>
                      <a:pt x="58519" y="84103"/>
                    </a:cubicBezTo>
                    <a:cubicBezTo>
                      <a:pt x="63203" y="78842"/>
                      <a:pt x="75887" y="65293"/>
                      <a:pt x="86193" y="54267"/>
                    </a:cubicBezTo>
                    <a:cubicBezTo>
                      <a:pt x="89724" y="50519"/>
                      <a:pt x="85184" y="44681"/>
                      <a:pt x="80644" y="47204"/>
                    </a:cubicBezTo>
                    <a:cubicBezTo>
                      <a:pt x="71347" y="52393"/>
                      <a:pt x="59600" y="60392"/>
                      <a:pt x="46988" y="72572"/>
                    </a:cubicBezTo>
                    <a:cubicBezTo>
                      <a:pt x="35386" y="83742"/>
                      <a:pt x="27242" y="92967"/>
                      <a:pt x="21620" y="100030"/>
                    </a:cubicBezTo>
                    <a:lnTo>
                      <a:pt x="21620" y="69761"/>
                    </a:lnTo>
                    <a:cubicBezTo>
                      <a:pt x="21620" y="43241"/>
                      <a:pt x="43241" y="21620"/>
                      <a:pt x="69761" y="21620"/>
                    </a:cubicBezTo>
                    <a:lnTo>
                      <a:pt x="134189" y="21620"/>
                    </a:lnTo>
                    <a:lnTo>
                      <a:pt x="134189" y="73797"/>
                    </a:lnTo>
                    <a:close/>
                  </a:path>
                </a:pathLst>
              </a:custGeom>
              <a:solidFill>
                <a:srgbClr val="FFFFFF">
                  <a:alpha val="5000"/>
                </a:srgb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IN"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grpSp>
      </p:grpSp>
      <p:sp>
        <p:nvSpPr>
          <p:cNvPr id="44" name="Title 1">
            <a:extLst>
              <a:ext uri="{FF2B5EF4-FFF2-40B4-BE49-F238E27FC236}">
                <a16:creationId xmlns:a16="http://schemas.microsoft.com/office/drawing/2014/main" id="{BBB3A75C-6D5D-49C1-B62B-59E04AB3F8D3}"/>
              </a:ext>
            </a:extLst>
          </p:cNvPr>
          <p:cNvSpPr>
            <a:spLocks noGrp="1"/>
          </p:cNvSpPr>
          <p:nvPr>
            <p:ph type="title" hasCustomPrompt="1"/>
          </p:nvPr>
        </p:nvSpPr>
        <p:spPr>
          <a:xfrm>
            <a:off x="588263" y="2940307"/>
            <a:ext cx="4167887" cy="553998"/>
          </a:xfrm>
        </p:spPr>
        <p:txBody>
          <a:bodyPr anchor="t" anchorCtr="0">
            <a:spAutoFit/>
          </a:bodyPr>
          <a:lstStyle>
            <a:lvl1pPr>
              <a:defRPr>
                <a:solidFill>
                  <a:schemeClr val="accent3"/>
                </a:solidFill>
              </a:defRPr>
            </a:lvl1pPr>
          </a:lstStyle>
          <a:p>
            <a:r>
              <a:rPr lang="en-US" sz="3600"/>
              <a:t>Click to add title</a:t>
            </a:r>
          </a:p>
        </p:txBody>
      </p:sp>
      <p:pic>
        <p:nvPicPr>
          <p:cNvPr id="19" name="Picture 18">
            <a:extLst>
              <a:ext uri="{FF2B5EF4-FFF2-40B4-BE49-F238E27FC236}">
                <a16:creationId xmlns:a16="http://schemas.microsoft.com/office/drawing/2014/main" id="{5B49B1AD-BE67-4B08-8911-94BA9DC70F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2258" y="0"/>
            <a:ext cx="7069741" cy="6858000"/>
          </a:xfrm>
          <a:prstGeom prst="rect">
            <a:avLst/>
          </a:prstGeom>
        </p:spPr>
      </p:pic>
    </p:spTree>
    <p:extLst>
      <p:ext uri="{BB962C8B-B14F-4D97-AF65-F5344CB8AC3E}">
        <p14:creationId xmlns:p14="http://schemas.microsoft.com/office/powerpoint/2010/main" val="1843417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374498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93215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58098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Text Placeholder 6">
            <a:extLst>
              <a:ext uri="{FF2B5EF4-FFF2-40B4-BE49-F238E27FC236}">
                <a16:creationId xmlns:a16="http://schemas.microsoft.com/office/drawing/2014/main" id="{8302BA56-323D-4426-84A8-044F86477DCE}"/>
              </a:ext>
            </a:extLst>
          </p:cNvPr>
          <p:cNvSpPr>
            <a:spLocks noGrp="1"/>
          </p:cNvSpPr>
          <p:nvPr>
            <p:ph type="body" sz="quarter" idx="10"/>
          </p:nvPr>
        </p:nvSpPr>
        <p:spPr>
          <a:xfrm>
            <a:off x="586803" y="1080931"/>
            <a:ext cx="11018520" cy="307777"/>
          </a:xfrm>
        </p:spPr>
        <p:txBody>
          <a:bodyPr wrap="square" anchor="ctr" anchorCtr="0">
            <a:spAutoFit/>
          </a:bodyPr>
          <a:lstStyle>
            <a:lvl1pPr marL="0" indent="0">
              <a:spcAft>
                <a:spcPts val="1200"/>
              </a:spcAft>
              <a:buNone/>
              <a:defRPr sz="20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406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6011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5603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4ACF7363-91F8-4C4F-B4A1-894C81622A08}"/>
              </a:ext>
            </a:extLst>
          </p:cNvPr>
          <p:cNvSpPr>
            <a:spLocks noGrp="1"/>
          </p:cNvSpPr>
          <p:nvPr>
            <p:ph type="sldNum" sz="quarter" idx="10"/>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
        <p:nvSpPr>
          <p:cNvPr id="5" name="Picture Placeholder 4">
            <a:extLst>
              <a:ext uri="{FF2B5EF4-FFF2-40B4-BE49-F238E27FC236}">
                <a16:creationId xmlns:a16="http://schemas.microsoft.com/office/drawing/2014/main" id="{BA8EC9ED-345D-4A19-9923-8001C025F58D}"/>
              </a:ext>
            </a:extLst>
          </p:cNvPr>
          <p:cNvSpPr>
            <a:spLocks noGrp="1"/>
          </p:cNvSpPr>
          <p:nvPr>
            <p:ph type="pic" sz="quarter" idx="11"/>
          </p:nvPr>
        </p:nvSpPr>
        <p:spPr>
          <a:xfrm>
            <a:off x="0" y="0"/>
            <a:ext cx="12192000" cy="4872038"/>
          </a:xfrm>
        </p:spPr>
        <p:txBody>
          <a:bodyPr/>
          <a:lstStyle/>
          <a:p>
            <a:endParaRPr lang="en-US"/>
          </a:p>
        </p:txBody>
      </p:sp>
      <p:sp>
        <p:nvSpPr>
          <p:cNvPr id="6" name="Title 1">
            <a:extLst>
              <a:ext uri="{FF2B5EF4-FFF2-40B4-BE49-F238E27FC236}">
                <a16:creationId xmlns:a16="http://schemas.microsoft.com/office/drawing/2014/main" id="{F72C451C-516B-4119-81A7-EB03794DD14D}"/>
              </a:ext>
            </a:extLst>
          </p:cNvPr>
          <p:cNvSpPr>
            <a:spLocks noGrp="1"/>
          </p:cNvSpPr>
          <p:nvPr>
            <p:ph type="title"/>
          </p:nvPr>
        </p:nvSpPr>
        <p:spPr>
          <a:xfrm>
            <a:off x="588263" y="457200"/>
            <a:ext cx="11018520" cy="492443"/>
          </a:xfrm>
        </p:spPr>
        <p:txBody>
          <a:bodyPr/>
          <a:lstStyle>
            <a:lvl1pP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684684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268039"/>
          </a:xfrm>
        </p:spPr>
        <p:txBody>
          <a:bodyPr/>
          <a:lstStyle>
            <a:lvl1pPr marL="0" indent="0">
              <a:buFont typeface="Arial" panose="020B0604020202020204" pitchFamily="34" charset="0"/>
              <a:buNone/>
              <a:defRPr sz="2000"/>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61988" indent="0">
              <a:buFont typeface="Arial" panose="020B0604020202020204" pitchFamily="34" charset="0"/>
              <a:buNone/>
              <a:defRPr sz="1100"/>
            </a:lvl4pPr>
            <a:lvl5pPr marL="855663"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0" cy="169544"/>
          </a:xfrm>
          <a:prstGeom prst="rect">
            <a:avLst/>
          </a:prstGeom>
        </p:spPr>
        <p:txBody>
          <a:bodyPr lIns="0" tIns="0" rIns="0" bIns="0" anchor="b"/>
          <a:lstStyle>
            <a:lvl1pPr>
              <a:defRPr sz="900">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08496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636494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377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D36E4FE-8CF1-4A25-AE17-36EC78004535}"/>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10" name="Graphic 4">
            <a:extLst>
              <a:ext uri="{FF2B5EF4-FFF2-40B4-BE49-F238E27FC236}">
                <a16:creationId xmlns:a16="http://schemas.microsoft.com/office/drawing/2014/main" id="{638965E7-C7A5-4F3F-AB73-15822A4F43E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361018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spTree>
    <p:extLst>
      <p:ext uri="{BB962C8B-B14F-4D97-AF65-F5344CB8AC3E}">
        <p14:creationId xmlns:p14="http://schemas.microsoft.com/office/powerpoint/2010/main" val="1010440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a:t>Augmented Reality Mobile App Design</a:t>
            </a:r>
          </a:p>
        </p:txBody>
      </p:sp>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2679031" y="1600264"/>
            <a:ext cx="4562277" cy="1336675"/>
          </a:xfrm>
          <a:prstGeom prst="rect">
            <a:avLst/>
          </a:prstGeom>
        </p:spPr>
        <p:txBody>
          <a:bodyPr/>
          <a:lstStyle>
            <a:lvl1pPr marL="0" indent="0" algn="ctr">
              <a:buNone/>
              <a:defRPr sz="2800" baseline="0">
                <a:solidFill>
                  <a:srgbClr val="00B9E8"/>
                </a:solidFill>
                <a:latin typeface="Ubuntu" panose="020B0504030602030204" pitchFamily="34" charset="0"/>
              </a:defRPr>
            </a:lvl1pPr>
          </a:lstStyle>
          <a:p>
            <a:pPr lvl="0"/>
            <a:r>
              <a:rPr lang="en-GB"/>
              <a:t>University Capstone Project</a:t>
            </a:r>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58360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637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6" name="Title Placeholder 1">
            <a:extLst>
              <a:ext uri="{FF2B5EF4-FFF2-40B4-BE49-F238E27FC236}">
                <a16:creationId xmlns:a16="http://schemas.microsoft.com/office/drawing/2014/main" id="{5D36E4FE-8CF1-4A25-AE17-36EC78004535}"/>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10" name="Graphic 4">
            <a:extLst>
              <a:ext uri="{FF2B5EF4-FFF2-40B4-BE49-F238E27FC236}">
                <a16:creationId xmlns:a16="http://schemas.microsoft.com/office/drawing/2014/main" id="{638965E7-C7A5-4F3F-AB73-15822A4F43E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56930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a:solidFill>
                  <a:schemeClr val="tx1"/>
                </a:solidFill>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 (about $13.8 billion USD at 2016 average rate).</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487598"/>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message contains information that may be privileged or confidential and is the property of the Capgemini Group.</a:t>
            </a:r>
            <a:br>
              <a:rPr lang="en-US" sz="800" noProof="0">
                <a:solidFill>
                  <a:schemeClr val="bg1"/>
                </a:solidFill>
                <a:latin typeface="+mn-lt"/>
                <a:cs typeface="Arial"/>
              </a:rPr>
            </a:br>
            <a:r>
              <a:rPr lang="en-US" sz="800" noProof="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a:solidFill>
                  <a:schemeClr val="bg1"/>
                </a:solidFill>
                <a:latin typeface="Arial"/>
                <a:cs typeface="Arial"/>
              </a:rPr>
              <a:t>Rightshore</a:t>
            </a:r>
            <a:r>
              <a:rPr lang="en-US" sz="800" baseline="30000" noProof="0">
                <a:solidFill>
                  <a:schemeClr val="bg1"/>
                </a:solidFill>
                <a:latin typeface="Arial"/>
                <a:cs typeface="Arial"/>
              </a:rPr>
              <a:t>®</a:t>
            </a:r>
            <a:r>
              <a:rPr lang="en-US" sz="800" noProof="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14"/>
          </p:cNvPr>
          <p:cNvSpPr/>
          <p:nvPr userDrawn="1"/>
        </p:nvSpPr>
        <p:spPr>
          <a:xfrm>
            <a:off x="6532245" y="4697411"/>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96894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8612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769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1.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7.emf"/><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oleObject" Target="../embeddings/oleObject2.bin"/><Relationship Id="rId5" Type="http://schemas.openxmlformats.org/officeDocument/2006/relationships/tags" Target="../tags/tag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43.xml"/><Relationship Id="rId7" Type="http://schemas.openxmlformats.org/officeDocument/2006/relationships/oleObject" Target="../embeddings/oleObject3.bin"/><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ags" Target="../tags/tag4.xml"/><Relationship Id="rId5" Type="http://schemas.openxmlformats.org/officeDocument/2006/relationships/theme" Target="../theme/theme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Capstone Projects |  July 29, 2024</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2024.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78" r:id="rId16"/>
    <p:sldLayoutId id="2147483980" r:id="rId17"/>
    <p:sldLayoutId id="2147483981" r:id="rId18"/>
    <p:sldLayoutId id="2147483983" r:id="rId19"/>
    <p:sldLayoutId id="2147483987" r:id="rId20"/>
    <p:sldLayoutId id="2147483984" r:id="rId21"/>
    <p:sldLayoutId id="2147483985" r:id="rId22"/>
    <p:sldLayoutId id="2147484062" r:id="rId23"/>
    <p:sldLayoutId id="2147484063" r:id="rId2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1113858957"/>
      </p:ext>
    </p:extLst>
  </p:cSld>
  <p:clrMap bg1="lt1" tx1="dk1" bg2="lt2" tx2="dk2" accent1="accent1" accent2="accent2" accent3="accent3" accent4="accent4" accent5="accent5" accent6="accent6" hlink="hlink" folHlink="folHlink"/>
  <p:sldLayoutIdLst>
    <p:sldLayoutId id="2147484035" r:id="rId1"/>
    <p:sldLayoutId id="2147484036"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p15:clr>
            <a:srgbClr val="F26B43"/>
          </p15:clr>
        </p15:guide>
        <p15:guide id="4" pos="3840">
          <p15:clr>
            <a:srgbClr val="F26B43"/>
          </p15:clr>
        </p15:guide>
        <p15:guide id="5" pos="255">
          <p15:clr>
            <a:srgbClr val="F26B43"/>
          </p15:clr>
        </p15:guide>
        <p15:guide id="6" pos="7423">
          <p15:clr>
            <a:srgbClr val="F26B43"/>
          </p15:clr>
        </p15:guide>
        <p15:guide id="7" orient="horz" pos="245">
          <p15:clr>
            <a:srgbClr val="F26B43"/>
          </p15:clr>
        </p15:guide>
        <p15:guide id="8" orient="horz" pos="706">
          <p15:clr>
            <a:srgbClr val="F26B43"/>
          </p15:clr>
        </p15:guide>
        <p15:guide id="9" orient="horz" pos="83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3049C5E1-9980-4F6D-B669-EC0F7643A1EE}"/>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3FB5F2CC-175D-4CA7-BAAC-03E47680777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F69BCD0-F5EA-424F-A8E2-4C6128A499B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1F661B5-9AA9-4ABD-981C-C587EB30E50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73BCF02-53DC-4CC4-9B8A-47C8B874F56B}"/>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B654F1-826C-4BEA-8E8C-6878DB8F2A6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095CE6-3BF7-4EF8-9EA9-FF23239178F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743BE97-93B7-4639-9AC2-214DCA8FF6D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2E0696-226D-493B-98FC-0B159BDB490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181A92-4D90-40AB-8439-3A53F617A38B}"/>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D14DCF1-1BB4-448D-9E90-E74466E8DBD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8171D96-AC6C-418A-9FCB-4C996C763D4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725FB2-5EAA-4E1E-93AE-40A01CFEFF8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4078F5-A097-47F0-A85E-7EBF68C1E92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5C6560-0CC7-4C2B-8EC5-1B972A79A9A8}"/>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8590FB-7340-44B8-8FA9-6B48D11D4E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B72AB54-032E-4520-A150-E720FD0CE1F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8BC7A0-D47A-4957-9794-8D73959E0AB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130CAB4-99A7-4434-ACB1-D3F5CEA2A3CE}"/>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EB702A3-22AD-4C1F-A5B7-C227A03F3D5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83E490-13DE-4C8A-B808-64A6DD9701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8C5C74-263F-46C0-A47B-4D7FBBAF45D9}"/>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E0AD84-934D-46EF-9879-48D1C8EDBC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14FAC0-BD04-4F87-831F-562062EF8D3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1B15C9-547E-4C0E-A430-F000552558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191030-0AE2-49FE-A98D-1D6CBBE70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EDCDD1-0AEF-4D92-AC26-79AC05F1361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2381CFD-0FFE-4D1D-9F5D-26A209B04A3D}"/>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8E918C-0B01-41E4-87CE-D552EB0E23D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0F7C9AD-E0A3-415C-A0EE-E3F6295B10BE}"/>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D72F670-7348-4A01-9089-2BE30810BF3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1291C2B-EA75-46F1-A174-B3890E82EB1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D8F11E2-D7D5-40DA-8877-AE0A2D854C6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E1771F-B27A-4CD8-830B-8CE969BEF81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2FE87D1-F072-4DB0-997F-433734E3EC4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504AC5D2-79A3-46A0-B0AC-0398DF9C897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8CB96CAC-E59C-42CE-980D-A78760C261F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B3676D3-1D86-49B7-8D46-5D8E733EA0C0}"/>
              </a:ext>
              <a:ext uri="{C183D7F6-B498-43B3-948B-1728B52AA6E4}">
                <adec:decorative xmlns:adec="http://schemas.microsoft.com/office/drawing/2017/decorative" val="0"/>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6215204"/>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21" name="Object 2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2956782262"/>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p15:clr>
            <a:srgbClr val="F26B43"/>
          </p15:clr>
        </p15:guide>
        <p15:guide id="4" pos="3840">
          <p15:clr>
            <a:srgbClr val="F26B43"/>
          </p15:clr>
        </p15:guide>
        <p15:guide id="5" pos="255">
          <p15:clr>
            <a:srgbClr val="F26B43"/>
          </p15:clr>
        </p15:guide>
        <p15:guide id="6" pos="7423">
          <p15:clr>
            <a:srgbClr val="F26B43"/>
          </p15:clr>
        </p15:guide>
        <p15:guide id="7" orient="horz" pos="245">
          <p15:clr>
            <a:srgbClr val="F26B43"/>
          </p15:clr>
        </p15:guide>
        <p15:guide id="8" orient="horz" pos="706">
          <p15:clr>
            <a:srgbClr val="F26B43"/>
          </p15:clr>
        </p15:guide>
        <p15:guide id="9" orient="horz" pos="83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1</a:t>
            </a:r>
          </a:p>
          <a:p>
            <a:pPr algn="ctr">
              <a:lnSpc>
                <a:spcPct val="90000"/>
              </a:lnSpc>
              <a:spcAft>
                <a:spcPts val="0"/>
              </a:spcAft>
            </a:pPr>
            <a:r>
              <a:rPr lang="en-GB" sz="700"/>
              <a:t>112</a:t>
            </a:r>
          </a:p>
          <a:p>
            <a:pPr algn="ctr">
              <a:lnSpc>
                <a:spcPct val="90000"/>
              </a:lnSpc>
              <a:spcAft>
                <a:spcPts val="0"/>
              </a:spcAft>
            </a:pPr>
            <a:r>
              <a:rPr lang="en-GB" sz="70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18</a:t>
            </a:r>
          </a:p>
          <a:p>
            <a:pPr algn="ctr">
              <a:lnSpc>
                <a:spcPct val="90000"/>
              </a:lnSpc>
              <a:spcAft>
                <a:spcPts val="0"/>
              </a:spcAft>
            </a:pPr>
            <a:r>
              <a:rPr lang="en-GB" sz="700">
                <a:solidFill>
                  <a:schemeClr val="tx1"/>
                </a:solidFill>
              </a:rPr>
              <a:t>171</a:t>
            </a:r>
          </a:p>
          <a:p>
            <a:pPr algn="ctr">
              <a:lnSpc>
                <a:spcPct val="90000"/>
              </a:lnSpc>
              <a:spcAft>
                <a:spcPts val="0"/>
              </a:spcAft>
            </a:pPr>
            <a:r>
              <a:rPr lang="en-GB" sz="70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43</a:t>
            </a:r>
          </a:p>
          <a:p>
            <a:pPr algn="ctr">
              <a:lnSpc>
                <a:spcPct val="90000"/>
              </a:lnSpc>
              <a:spcAft>
                <a:spcPts val="0"/>
              </a:spcAft>
            </a:pPr>
            <a:r>
              <a:rPr lang="en-GB" sz="700"/>
              <a:t>10</a:t>
            </a:r>
          </a:p>
          <a:p>
            <a:pPr algn="ctr">
              <a:lnSpc>
                <a:spcPct val="90000"/>
              </a:lnSpc>
              <a:spcAft>
                <a:spcPts val="0"/>
              </a:spcAft>
            </a:pPr>
            <a:r>
              <a:rPr lang="en-GB" sz="70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t>39</a:t>
            </a:r>
          </a:p>
          <a:p>
            <a:pPr algn="ctr">
              <a:lnSpc>
                <a:spcPct val="90000"/>
              </a:lnSpc>
              <a:spcAft>
                <a:spcPts val="0"/>
              </a:spcAft>
            </a:pPr>
            <a:r>
              <a:rPr lang="en-GB" sz="700"/>
              <a:t>41</a:t>
            </a:r>
          </a:p>
          <a:p>
            <a:pPr algn="ctr">
              <a:lnSpc>
                <a:spcPct val="90000"/>
              </a:lnSpc>
              <a:spcAft>
                <a:spcPts val="0"/>
              </a:spcAft>
            </a:pPr>
            <a:r>
              <a:rPr lang="en-GB" sz="70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a:p>
            <a:pPr algn="ctr">
              <a:lnSpc>
                <a:spcPct val="90000"/>
              </a:lnSpc>
              <a:spcAft>
                <a:spcPts val="0"/>
              </a:spcAft>
            </a:pPr>
            <a:r>
              <a:rPr lang="en-GB" sz="70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142</a:t>
              </a:r>
            </a:p>
            <a:p>
              <a:pPr algn="ctr">
                <a:lnSpc>
                  <a:spcPct val="90000"/>
                </a:lnSpc>
                <a:spcAft>
                  <a:spcPts val="0"/>
                </a:spcAft>
              </a:pPr>
              <a:r>
                <a:rPr lang="en-US" sz="70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156</a:t>
              </a:r>
            </a:p>
            <a:p>
              <a:pPr algn="ctr">
                <a:lnSpc>
                  <a:spcPct val="90000"/>
                </a:lnSpc>
                <a:spcAft>
                  <a:spcPts val="0"/>
                </a:spcAft>
              </a:pPr>
              <a:r>
                <a:rPr lang="en-US" sz="70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178</a:t>
              </a:r>
            </a:p>
            <a:p>
              <a:pPr algn="ctr">
                <a:lnSpc>
                  <a:spcPct val="90000"/>
                </a:lnSpc>
                <a:spcAft>
                  <a:spcPts val="0"/>
                </a:spcAft>
              </a:pPr>
              <a:r>
                <a:rPr lang="en-US" sz="70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208</a:t>
              </a:r>
            </a:p>
            <a:p>
              <a:pPr algn="ctr">
                <a:lnSpc>
                  <a:spcPct val="90000"/>
                </a:lnSpc>
                <a:spcAft>
                  <a:spcPts val="0"/>
                </a:spcAft>
              </a:pPr>
              <a:r>
                <a:rPr lang="en-US" sz="70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218</a:t>
              </a:r>
            </a:p>
            <a:p>
              <a:pPr algn="ctr">
                <a:lnSpc>
                  <a:spcPct val="90000"/>
                </a:lnSpc>
                <a:spcAft>
                  <a:spcPts val="0"/>
                </a:spcAft>
              </a:pPr>
              <a:r>
                <a:rPr lang="en-US" sz="70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rPr>
                <a:t>66</a:t>
              </a:r>
            </a:p>
            <a:p>
              <a:pPr algn="ctr">
                <a:lnSpc>
                  <a:spcPct val="90000"/>
                </a:lnSpc>
                <a:spcAft>
                  <a:spcPts val="0"/>
                </a:spcAft>
              </a:pPr>
              <a:r>
                <a:rPr lang="en-US" sz="700">
                  <a:solidFill>
                    <a:schemeClr val="bg1"/>
                  </a:solidFill>
                </a:rPr>
                <a:t>20</a:t>
              </a:r>
            </a:p>
            <a:p>
              <a:pPr algn="ctr">
                <a:lnSpc>
                  <a:spcPct val="90000"/>
                </a:lnSpc>
                <a:spcAft>
                  <a:spcPts val="0"/>
                </a:spcAft>
              </a:pPr>
              <a:r>
                <a:rPr lang="en-US" sz="70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rPr>
                <a:t>89</a:t>
              </a:r>
            </a:p>
            <a:p>
              <a:pPr algn="ctr">
                <a:lnSpc>
                  <a:spcPct val="90000"/>
                </a:lnSpc>
                <a:spcAft>
                  <a:spcPts val="0"/>
                </a:spcAft>
              </a:pPr>
              <a:r>
                <a:rPr lang="en-US" sz="700">
                  <a:solidFill>
                    <a:schemeClr val="bg1"/>
                  </a:solidFill>
                </a:rPr>
                <a:t>10</a:t>
              </a:r>
            </a:p>
            <a:p>
              <a:pPr algn="ctr">
                <a:lnSpc>
                  <a:spcPct val="90000"/>
                </a:lnSpc>
                <a:spcAft>
                  <a:spcPts val="0"/>
                </a:spcAft>
              </a:pPr>
              <a:r>
                <a:rPr lang="en-US" sz="70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rPr>
                <a:t>117</a:t>
              </a:r>
            </a:p>
            <a:p>
              <a:pPr algn="ctr">
                <a:lnSpc>
                  <a:spcPct val="90000"/>
                </a:lnSpc>
                <a:spcAft>
                  <a:spcPts val="0"/>
                </a:spcAft>
              </a:pPr>
              <a:r>
                <a:rPr lang="en-US" sz="700">
                  <a:solidFill>
                    <a:schemeClr val="bg1"/>
                  </a:solidFill>
                </a:rPr>
                <a:t>13</a:t>
              </a:r>
            </a:p>
            <a:p>
              <a:pPr algn="ctr">
                <a:lnSpc>
                  <a:spcPct val="90000"/>
                </a:lnSpc>
                <a:spcAft>
                  <a:spcPts val="0"/>
                </a:spcAft>
              </a:pPr>
              <a:r>
                <a:rPr lang="en-US" sz="70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rPr>
                <a:t>128</a:t>
              </a:r>
            </a:p>
            <a:p>
              <a:pPr algn="ctr">
                <a:lnSpc>
                  <a:spcPct val="90000"/>
                </a:lnSpc>
                <a:spcAft>
                  <a:spcPts val="0"/>
                </a:spcAft>
              </a:pPr>
              <a:r>
                <a:rPr lang="en-US" sz="700">
                  <a:solidFill>
                    <a:schemeClr val="bg1"/>
                  </a:solidFill>
                </a:rPr>
                <a:t>43</a:t>
              </a:r>
            </a:p>
            <a:p>
              <a:pPr algn="ctr">
                <a:lnSpc>
                  <a:spcPct val="90000"/>
                </a:lnSpc>
                <a:spcAft>
                  <a:spcPts val="0"/>
                </a:spcAft>
              </a:pPr>
              <a:r>
                <a:rPr lang="en-US" sz="70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rPr>
                <a:t>158</a:t>
              </a:r>
            </a:p>
            <a:p>
              <a:pPr algn="ctr">
                <a:lnSpc>
                  <a:spcPct val="90000"/>
                </a:lnSpc>
                <a:spcAft>
                  <a:spcPts val="0"/>
                </a:spcAft>
              </a:pPr>
              <a:r>
                <a:rPr lang="en-US" sz="700">
                  <a:solidFill>
                    <a:schemeClr val="bg1"/>
                  </a:solidFill>
                </a:rPr>
                <a:t>71</a:t>
              </a:r>
            </a:p>
            <a:p>
              <a:pPr algn="ctr">
                <a:lnSpc>
                  <a:spcPct val="90000"/>
                </a:lnSpc>
                <a:spcAft>
                  <a:spcPts val="0"/>
                </a:spcAft>
              </a:pPr>
              <a:r>
                <a:rPr lang="en-US" sz="70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rPr>
                <a:t>166</a:t>
              </a:r>
            </a:p>
            <a:p>
              <a:pPr algn="ctr">
                <a:lnSpc>
                  <a:spcPct val="90000"/>
                </a:lnSpc>
                <a:spcAft>
                  <a:spcPts val="0"/>
                </a:spcAft>
              </a:pPr>
              <a:r>
                <a:rPr lang="en-US" sz="700">
                  <a:solidFill>
                    <a:schemeClr val="bg1"/>
                  </a:solidFill>
                </a:rPr>
                <a:t>0</a:t>
              </a:r>
            </a:p>
            <a:p>
              <a:pPr algn="ctr">
                <a:lnSpc>
                  <a:spcPct val="90000"/>
                </a:lnSpc>
                <a:spcAft>
                  <a:spcPts val="0"/>
                </a:spcAft>
              </a:pPr>
              <a:r>
                <a:rPr lang="en-US" sz="70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rPr>
                <a:t>227</a:t>
              </a:r>
            </a:p>
            <a:p>
              <a:pPr algn="ctr">
                <a:lnSpc>
                  <a:spcPct val="90000"/>
                </a:lnSpc>
                <a:spcAft>
                  <a:spcPts val="0"/>
                </a:spcAft>
              </a:pPr>
              <a:r>
                <a:rPr lang="en-US" sz="700">
                  <a:solidFill>
                    <a:schemeClr val="bg1"/>
                  </a:solidFill>
                </a:rPr>
                <a:t>03</a:t>
              </a:r>
            </a:p>
            <a:p>
              <a:pPr algn="ctr">
                <a:lnSpc>
                  <a:spcPct val="90000"/>
                </a:lnSpc>
                <a:spcAft>
                  <a:spcPts val="0"/>
                </a:spcAft>
              </a:pPr>
              <a:r>
                <a:rPr lang="en-US" sz="70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48</a:t>
              </a:r>
            </a:p>
            <a:p>
              <a:pPr algn="ctr">
                <a:lnSpc>
                  <a:spcPct val="90000"/>
                </a:lnSpc>
                <a:spcAft>
                  <a:spcPts val="0"/>
                </a:spcAft>
              </a:pPr>
              <a:r>
                <a:rPr lang="en-US" sz="70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69</a:t>
              </a:r>
            </a:p>
            <a:p>
              <a:pPr algn="ctr">
                <a:lnSpc>
                  <a:spcPct val="90000"/>
                </a:lnSpc>
                <a:spcAft>
                  <a:spcPts val="0"/>
                </a:spcAft>
              </a:pPr>
              <a:r>
                <a:rPr lang="en-US" sz="70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t>255</a:t>
              </a:r>
            </a:p>
            <a:p>
              <a:pPr algn="ctr">
                <a:lnSpc>
                  <a:spcPct val="90000"/>
                </a:lnSpc>
                <a:spcAft>
                  <a:spcPts val="0"/>
                </a:spcAft>
              </a:pPr>
              <a:r>
                <a:rPr lang="en-US" sz="700"/>
                <a:t>87</a:t>
              </a:r>
            </a:p>
            <a:p>
              <a:pPr algn="ctr">
                <a:lnSpc>
                  <a:spcPct val="90000"/>
                </a:lnSpc>
                <a:spcAft>
                  <a:spcPts val="0"/>
                </a:spcAft>
              </a:pPr>
              <a:r>
                <a:rPr lang="en-US" sz="70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rPr>
                <a:t>129</a:t>
              </a:r>
            </a:p>
            <a:p>
              <a:pPr algn="ctr">
                <a:lnSpc>
                  <a:spcPct val="90000"/>
                </a:lnSpc>
                <a:spcAft>
                  <a:spcPts val="0"/>
                </a:spcAft>
              </a:pPr>
              <a:r>
                <a:rPr lang="en-US" sz="700">
                  <a:solidFill>
                    <a:schemeClr val="bg1"/>
                  </a:solidFill>
                </a:rPr>
                <a:t>27</a:t>
              </a:r>
            </a:p>
            <a:p>
              <a:pPr algn="ctr">
                <a:lnSpc>
                  <a:spcPct val="90000"/>
                </a:lnSpc>
                <a:spcAft>
                  <a:spcPts val="0"/>
                </a:spcAft>
              </a:pPr>
              <a:r>
                <a:rPr lang="en-US" sz="70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rPr>
                <a:t>161</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rPr>
                <a:t>186</a:t>
              </a:r>
            </a:p>
            <a:p>
              <a:pPr algn="ctr">
                <a:lnSpc>
                  <a:spcPct val="90000"/>
                </a:lnSpc>
                <a:spcAft>
                  <a:spcPts val="0"/>
                </a:spcAft>
              </a:pPr>
              <a:r>
                <a:rPr lang="en-US" sz="700">
                  <a:solidFill>
                    <a:schemeClr val="bg1"/>
                  </a:solidFill>
                </a:rPr>
                <a:t>41</a:t>
              </a:r>
            </a:p>
            <a:p>
              <a:pPr algn="ctr">
                <a:lnSpc>
                  <a:spcPct val="90000"/>
                </a:lnSpc>
                <a:spcAft>
                  <a:spcPts val="0"/>
                </a:spcAft>
              </a:pPr>
              <a:r>
                <a:rPr lang="en-US" sz="70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t>209</a:t>
              </a:r>
            </a:p>
            <a:p>
              <a:pPr algn="ctr">
                <a:lnSpc>
                  <a:spcPct val="90000"/>
                </a:lnSpc>
                <a:spcAft>
                  <a:spcPts val="0"/>
                </a:spcAft>
              </a:pPr>
              <a:r>
                <a:rPr lang="en-US" sz="700"/>
                <a:t>58</a:t>
              </a:r>
            </a:p>
            <a:p>
              <a:pPr algn="ctr">
                <a:lnSpc>
                  <a:spcPct val="90000"/>
                </a:lnSpc>
                <a:spcAft>
                  <a:spcPts val="0"/>
                </a:spcAft>
              </a:pPr>
              <a:r>
                <a:rPr lang="en-US" sz="70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t>229</a:t>
              </a:r>
            </a:p>
            <a:p>
              <a:pPr algn="ctr">
                <a:lnSpc>
                  <a:spcPct val="90000"/>
                </a:lnSpc>
                <a:spcAft>
                  <a:spcPts val="0"/>
                </a:spcAft>
              </a:pPr>
              <a:r>
                <a:rPr lang="en-US" sz="700"/>
                <a:t>87</a:t>
              </a:r>
            </a:p>
            <a:p>
              <a:pPr algn="ctr">
                <a:lnSpc>
                  <a:spcPct val="90000"/>
                </a:lnSpc>
                <a:spcAft>
                  <a:spcPts val="0"/>
                </a:spcAft>
              </a:pPr>
              <a:r>
                <a:rPr lang="en-US" sz="70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67</a:t>
              </a:r>
            </a:p>
            <a:p>
              <a:pPr algn="ctr">
                <a:lnSpc>
                  <a:spcPct val="90000"/>
                </a:lnSpc>
                <a:spcAft>
                  <a:spcPts val="0"/>
                </a:spcAft>
              </a:pPr>
              <a:r>
                <a:rPr lang="en-US" sz="700" b="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106</a:t>
              </a:r>
            </a:p>
            <a:p>
              <a:pPr algn="ctr">
                <a:lnSpc>
                  <a:spcPct val="90000"/>
                </a:lnSpc>
                <a:spcAft>
                  <a:spcPts val="0"/>
                </a:spcAft>
              </a:pPr>
              <a:r>
                <a:rPr lang="en-US" sz="700" b="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rPr>
                <a:t>15</a:t>
              </a:r>
            </a:p>
            <a:p>
              <a:pPr algn="ctr">
                <a:lnSpc>
                  <a:spcPct val="90000"/>
                </a:lnSpc>
                <a:spcAft>
                  <a:spcPts val="0"/>
                </a:spcAft>
              </a:pPr>
              <a:r>
                <a:rPr lang="en-US" sz="700" b="0">
                  <a:solidFill>
                    <a:schemeClr val="bg1"/>
                  </a:solidFill>
                </a:rPr>
                <a:t>135</a:t>
              </a:r>
            </a:p>
            <a:p>
              <a:pPr algn="ctr">
                <a:lnSpc>
                  <a:spcPct val="90000"/>
                </a:lnSpc>
                <a:spcAft>
                  <a:spcPts val="0"/>
                </a:spcAft>
              </a:pPr>
              <a:r>
                <a:rPr lang="en-US" sz="700" b="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178</a:t>
              </a:r>
            </a:p>
            <a:p>
              <a:pPr algn="ctr">
                <a:lnSpc>
                  <a:spcPct val="90000"/>
                </a:lnSpc>
                <a:spcAft>
                  <a:spcPts val="0"/>
                </a:spcAft>
              </a:pPr>
              <a:r>
                <a:rPr lang="en-US" sz="700" b="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244</a:t>
              </a:r>
            </a:p>
            <a:p>
              <a:pPr algn="ctr">
                <a:lnSpc>
                  <a:spcPct val="90000"/>
                </a:lnSpc>
                <a:spcAft>
                  <a:spcPts val="0"/>
                </a:spcAft>
              </a:pPr>
              <a:r>
                <a:rPr lang="en-US" sz="700" b="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140</a:t>
              </a:r>
            </a:p>
            <a:p>
              <a:pPr algn="ctr">
                <a:lnSpc>
                  <a:spcPct val="90000"/>
                </a:lnSpc>
                <a:spcAft>
                  <a:spcPts val="0"/>
                </a:spcAft>
              </a:pPr>
              <a:r>
                <a:rPr lang="en-US" sz="700" b="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t>46</a:t>
              </a:r>
            </a:p>
            <a:p>
              <a:pPr algn="ctr">
                <a:lnSpc>
                  <a:spcPct val="90000"/>
                </a:lnSpc>
                <a:spcAft>
                  <a:spcPts val="0"/>
                </a:spcAft>
              </a:pPr>
              <a:r>
                <a:rPr lang="en-US" sz="700" b="0"/>
                <a:t>166</a:t>
              </a:r>
            </a:p>
            <a:p>
              <a:pPr algn="ctr">
                <a:lnSpc>
                  <a:spcPct val="90000"/>
                </a:lnSpc>
                <a:spcAft>
                  <a:spcPts val="0"/>
                </a:spcAft>
              </a:pPr>
              <a:r>
                <a:rPr lang="en-US" sz="700" b="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t>51</a:t>
              </a:r>
            </a:p>
            <a:p>
              <a:pPr algn="ctr">
                <a:lnSpc>
                  <a:spcPct val="90000"/>
                </a:lnSpc>
                <a:spcAft>
                  <a:spcPts val="0"/>
                </a:spcAft>
              </a:pPr>
              <a:r>
                <a:rPr lang="en-US" sz="700" b="0"/>
                <a:t>181</a:t>
              </a:r>
            </a:p>
            <a:p>
              <a:pPr algn="ctr">
                <a:lnSpc>
                  <a:spcPct val="90000"/>
                </a:lnSpc>
                <a:spcAft>
                  <a:spcPts val="0"/>
                </a:spcAft>
              </a:pPr>
              <a:r>
                <a:rPr lang="en-US" sz="700" b="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p>
            <a:p>
              <a:pPr algn="ctr">
                <a:lnSpc>
                  <a:spcPct val="90000"/>
                </a:lnSpc>
                <a:spcAft>
                  <a:spcPts val="0"/>
                </a:spcAft>
              </a:pPr>
              <a:r>
                <a:rPr lang="en-US" sz="700" b="0"/>
                <a:t>87</a:t>
              </a:r>
            </a:p>
            <a:p>
              <a:pPr algn="ctr">
                <a:lnSpc>
                  <a:spcPct val="90000"/>
                </a:lnSpc>
                <a:spcAft>
                  <a:spcPts val="0"/>
                </a:spcAft>
              </a:pPr>
              <a:r>
                <a:rPr lang="en-US" sz="700" b="0"/>
                <a:t>207</a:t>
              </a:r>
            </a:p>
            <a:p>
              <a:pPr algn="ctr">
                <a:lnSpc>
                  <a:spcPct val="90000"/>
                </a:lnSpc>
                <a:spcAft>
                  <a:spcPts val="0"/>
                </a:spcAft>
              </a:pPr>
              <a:r>
                <a:rPr lang="en-US" sz="700" b="0"/>
                <a:t>128</a:t>
              </a:r>
            </a:p>
            <a:p>
              <a:pPr algn="ctr">
                <a:lnSpc>
                  <a:spcPct val="90000"/>
                </a:lnSpc>
                <a:spcAft>
                  <a:spcPts val="0"/>
                </a:spcAft>
              </a:pPr>
              <a:endParaRPr lang="en-US" sz="700" b="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rPr>
                <a:t>23</a:t>
              </a:r>
            </a:p>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rPr>
                <a:t>33</a:t>
              </a:r>
            </a:p>
            <a:p>
              <a:pPr algn="ctr">
                <a:lnSpc>
                  <a:spcPct val="90000"/>
                </a:lnSpc>
                <a:spcAft>
                  <a:spcPts val="0"/>
                </a:spcAft>
              </a:pPr>
              <a:r>
                <a:rPr lang="en-US" sz="700" b="0">
                  <a:solidFill>
                    <a:schemeClr val="bg1"/>
                  </a:solidFill>
                </a:rPr>
                <a:t>69</a:t>
              </a:r>
            </a:p>
            <a:p>
              <a:pPr algn="ctr">
                <a:lnSpc>
                  <a:spcPct val="90000"/>
                </a:lnSpc>
                <a:spcAft>
                  <a:spcPts val="0"/>
                </a:spcAft>
              </a:pPr>
              <a:r>
                <a:rPr lang="en-US" sz="700" b="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rPr>
                <a:t>20</a:t>
              </a:r>
            </a:p>
            <a:p>
              <a:pPr algn="ctr">
                <a:lnSpc>
                  <a:spcPct val="90000"/>
                </a:lnSpc>
                <a:spcAft>
                  <a:spcPts val="0"/>
                </a:spcAft>
              </a:pPr>
              <a:r>
                <a:rPr lang="en-US" sz="700" b="0">
                  <a:solidFill>
                    <a:schemeClr val="bg1"/>
                  </a:solidFill>
                </a:rPr>
                <a:t>89</a:t>
              </a:r>
            </a:p>
            <a:p>
              <a:pPr algn="ctr">
                <a:lnSpc>
                  <a:spcPct val="90000"/>
                </a:lnSpc>
                <a:spcAft>
                  <a:spcPts val="0"/>
                </a:spcAft>
              </a:pPr>
              <a:r>
                <a:rPr lang="en-US" sz="700" b="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107</a:t>
              </a:r>
            </a:p>
            <a:p>
              <a:pPr algn="ctr">
                <a:lnSpc>
                  <a:spcPct val="90000"/>
                </a:lnSpc>
                <a:spcAft>
                  <a:spcPts val="0"/>
                </a:spcAft>
              </a:pPr>
              <a:r>
                <a:rPr lang="en-US" sz="700" b="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rPr>
                <a:t>51</a:t>
              </a:r>
            </a:p>
            <a:p>
              <a:pPr algn="ctr">
                <a:lnSpc>
                  <a:spcPct val="90000"/>
                </a:lnSpc>
                <a:spcAft>
                  <a:spcPts val="0"/>
                </a:spcAft>
              </a:pPr>
              <a:r>
                <a:rPr lang="en-US" sz="700" b="0">
                  <a:solidFill>
                    <a:schemeClr val="bg1"/>
                  </a:solidFill>
                </a:rPr>
                <a:t>128</a:t>
              </a:r>
            </a:p>
            <a:p>
              <a:pPr algn="ctr">
                <a:lnSpc>
                  <a:spcPct val="90000"/>
                </a:lnSpc>
                <a:spcAft>
                  <a:spcPts val="0"/>
                </a:spcAft>
              </a:pPr>
              <a:r>
                <a:rPr lang="en-US" sz="700" b="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125</a:t>
              </a:r>
            </a:p>
            <a:p>
              <a:pPr algn="ctr">
                <a:lnSpc>
                  <a:spcPct val="90000"/>
                </a:lnSpc>
                <a:spcAft>
                  <a:spcPts val="0"/>
                </a:spcAft>
              </a:pPr>
              <a:r>
                <a:rPr lang="en-US" sz="700" b="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rPr>
                <a:t>0</a:t>
              </a:r>
            </a:p>
            <a:p>
              <a:pPr algn="ctr">
                <a:lnSpc>
                  <a:spcPct val="90000"/>
                </a:lnSpc>
                <a:spcAft>
                  <a:spcPts val="0"/>
                </a:spcAft>
              </a:pPr>
              <a:r>
                <a:rPr lang="en-US" sz="700" b="0">
                  <a:solidFill>
                    <a:schemeClr val="bg1"/>
                  </a:solidFill>
                </a:rPr>
                <a:t>146</a:t>
              </a:r>
            </a:p>
            <a:p>
              <a:pPr algn="ctr">
                <a:lnSpc>
                  <a:spcPct val="90000"/>
                </a:lnSpc>
                <a:spcAft>
                  <a:spcPts val="0"/>
                </a:spcAft>
              </a:pPr>
              <a:r>
                <a:rPr lang="en-US" sz="700" b="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191</a:t>
              </a:r>
            </a:p>
            <a:p>
              <a:pPr algn="ctr">
                <a:lnSpc>
                  <a:spcPct val="90000"/>
                </a:lnSpc>
                <a:spcAft>
                  <a:spcPts val="0"/>
                </a:spcAft>
              </a:pPr>
              <a:r>
                <a:rPr lang="en-US" sz="700" b="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213</a:t>
              </a:r>
            </a:p>
            <a:p>
              <a:pPr algn="ctr">
                <a:lnSpc>
                  <a:spcPct val="90000"/>
                </a:lnSpc>
                <a:spcAft>
                  <a:spcPts val="0"/>
                </a:spcAft>
              </a:pPr>
              <a:r>
                <a:rPr lang="en-US" sz="700" b="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t>0</a:t>
              </a:r>
            </a:p>
            <a:p>
              <a:pPr algn="ctr">
                <a:lnSpc>
                  <a:spcPct val="90000"/>
                </a:lnSpc>
                <a:spcAft>
                  <a:spcPts val="0"/>
                </a:spcAft>
              </a:pPr>
              <a:r>
                <a:rPr lang="en-US" sz="700" b="0"/>
                <a:t>230</a:t>
              </a:r>
            </a:p>
            <a:p>
              <a:pPr algn="ctr">
                <a:lnSpc>
                  <a:spcPct val="90000"/>
                </a:lnSpc>
                <a:spcAft>
                  <a:spcPts val="0"/>
                </a:spcAft>
              </a:pPr>
              <a:r>
                <a:rPr lang="en-US" sz="700" b="0"/>
                <a:t>227</a:t>
              </a:r>
            </a:p>
          </p:txBody>
        </p:sp>
      </p:grpSp>
    </p:spTree>
    <p:extLst>
      <p:ext uri="{BB962C8B-B14F-4D97-AF65-F5344CB8AC3E}">
        <p14:creationId xmlns:p14="http://schemas.microsoft.com/office/powerpoint/2010/main" val="4236647410"/>
      </p:ext>
    </p:extLst>
  </p:cSld>
  <p:clrMap bg1="lt1" tx1="dk1" bg2="lt2" tx2="dk2" accent1="accent1" accent2="accent2" accent3="accent3" accent4="accent4" accent5="accent5" accent6="accent6" hlink="hlink" folHlink="folHlink"/>
  <p:sldLayoutIdLst>
    <p:sldLayoutId id="2147484057" r:id="rId1"/>
    <p:sldLayoutId id="2147484059" r:id="rId2"/>
    <p:sldLayoutId id="2147484060" r:id="rId3"/>
    <p:sldLayoutId id="2147484061" r:id="rId4"/>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p15:clr>
            <a:srgbClr val="F26B43"/>
          </p15:clr>
        </p15:guide>
        <p15:guide id="4" pos="3840">
          <p15:clr>
            <a:srgbClr val="F26B43"/>
          </p15:clr>
        </p15:guide>
        <p15:guide id="5" pos="255">
          <p15:clr>
            <a:srgbClr val="F26B43"/>
          </p15:clr>
        </p15:guide>
        <p15:guide id="6" pos="7423">
          <p15:clr>
            <a:srgbClr val="F26B43"/>
          </p15:clr>
        </p15:guide>
        <p15:guide id="7" orient="horz" pos="245">
          <p15:clr>
            <a:srgbClr val="F26B43"/>
          </p15:clr>
        </p15:guide>
        <p15:guide id="8" orient="horz" pos="706">
          <p15:clr>
            <a:srgbClr val="F26B43"/>
          </p15:clr>
        </p15:guide>
        <p15:guide id="9" orient="horz" pos="83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svg"/><Relationship Id="rId21" Type="http://schemas.openxmlformats.org/officeDocument/2006/relationships/image" Target="../media/image34.svg"/><Relationship Id="rId34" Type="http://schemas.openxmlformats.org/officeDocument/2006/relationships/image" Target="../media/image47.png"/><Relationship Id="rId7" Type="http://schemas.openxmlformats.org/officeDocument/2006/relationships/image" Target="../media/image22.png"/><Relationship Id="rId12" Type="http://schemas.openxmlformats.org/officeDocument/2006/relationships/image" Target="../media/image26.png"/><Relationship Id="rId17" Type="http://schemas.openxmlformats.org/officeDocument/2006/relationships/hyperlink" Target="https://aws.amazon.com/dynamodb/" TargetMode="External"/><Relationship Id="rId25" Type="http://schemas.openxmlformats.org/officeDocument/2006/relationships/image" Target="../media/image38.svg"/><Relationship Id="rId33" Type="http://schemas.openxmlformats.org/officeDocument/2006/relationships/image" Target="../media/image46.svg"/><Relationship Id="rId38" Type="http://schemas.openxmlformats.org/officeDocument/2006/relationships/image" Target="../media/image51.png"/><Relationship Id="rId2" Type="http://schemas.openxmlformats.org/officeDocument/2006/relationships/notesSlide" Target="../notesSlides/notesSlide3.xml"/><Relationship Id="rId16" Type="http://schemas.openxmlformats.org/officeDocument/2006/relationships/image" Target="../media/image30.svg"/><Relationship Id="rId20" Type="http://schemas.openxmlformats.org/officeDocument/2006/relationships/image" Target="../media/image33.png"/><Relationship Id="rId29" Type="http://schemas.openxmlformats.org/officeDocument/2006/relationships/image" Target="../media/image42.svg"/><Relationship Id="rId1" Type="http://schemas.openxmlformats.org/officeDocument/2006/relationships/slideLayout" Target="../slideLayouts/slideLayout24.xml"/><Relationship Id="rId6" Type="http://schemas.openxmlformats.org/officeDocument/2006/relationships/hyperlink" Target="https://academy.hsoub.com/programming/javascript/angularjs/%D8%A7%D9%84%D8%AF%D9%84%D9%8A%D9%84-%D8%A7%D9%84%D9%83%D8%A7%D9%85%D9%84-%D9%84%D8%AA%D8%B9%D9%84%D9%85-angular-js-%D9%81%D9%8A-%D9%8A%D9%88%D9%85-%D9%88%D8%A7%D8%AD%D8%AF-r11/" TargetMode="External"/><Relationship Id="rId11" Type="http://schemas.openxmlformats.org/officeDocument/2006/relationships/image" Target="../media/image25.sv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svg"/><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4.png"/><Relationship Id="rId19" Type="http://schemas.openxmlformats.org/officeDocument/2006/relationships/image" Target="../media/image32.svg"/><Relationship Id="rId31" Type="http://schemas.openxmlformats.org/officeDocument/2006/relationships/image" Target="../media/image44.svg"/><Relationship Id="rId4" Type="http://schemas.openxmlformats.org/officeDocument/2006/relationships/hyperlink" Target="https://ru.wikipedia.org/wiki/React" TargetMode="External"/><Relationship Id="rId9" Type="http://schemas.openxmlformats.org/officeDocument/2006/relationships/image" Target="../media/image23.png"/><Relationship Id="rId14" Type="http://schemas.openxmlformats.org/officeDocument/2006/relationships/image" Target="../media/image28.jpeg"/><Relationship Id="rId22" Type="http://schemas.openxmlformats.org/officeDocument/2006/relationships/image" Target="../media/image35.png"/><Relationship Id="rId27" Type="http://schemas.openxmlformats.org/officeDocument/2006/relationships/image" Target="../media/image40.svg"/><Relationship Id="rId30" Type="http://schemas.openxmlformats.org/officeDocument/2006/relationships/image" Target="../media/image43.png"/><Relationship Id="rId35" Type="http://schemas.openxmlformats.org/officeDocument/2006/relationships/image" Target="../media/image48.svg"/><Relationship Id="rId8" Type="http://schemas.openxmlformats.org/officeDocument/2006/relationships/hyperlink" Target="https://ugeek.github.io/blog/post/2020-06-07-instalar-node-js-12-version-estable.html" TargetMode="Externa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 Type="http://schemas.openxmlformats.org/officeDocument/2006/relationships/image" Target="../media/image20.png"/><Relationship Id="rId21" Type="http://schemas.openxmlformats.org/officeDocument/2006/relationships/image" Target="../media/image61.png"/><Relationship Id="rId34" Type="http://schemas.openxmlformats.org/officeDocument/2006/relationships/image" Target="../media/image48.sv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image" Target="../media/image56.svg"/><Relationship Id="rId20" Type="http://schemas.openxmlformats.org/officeDocument/2006/relationships/image" Target="../media/image60.svg"/><Relationship Id="rId29" Type="http://schemas.openxmlformats.org/officeDocument/2006/relationships/image" Target="../media/image69.png"/><Relationship Id="rId1" Type="http://schemas.openxmlformats.org/officeDocument/2006/relationships/slideLayout" Target="../slideLayouts/slideLayout24.xml"/><Relationship Id="rId6" Type="http://schemas.openxmlformats.org/officeDocument/2006/relationships/hyperlink" Target="https://academy.hsoub.com/programming/javascript/angularjs/%D8%A7%D9%84%D8%AF%D9%84%D9%8A%D9%84-%D8%A7%D9%84%D9%83%D8%A7%D9%85%D9%84-%D9%84%D8%AA%D8%B9%D9%84%D9%85-angular-js-%D9%81%D9%8A-%D9%8A%D9%88%D9%85-%D9%88%D8%A7%D8%AD%D8%AF-r11/" TargetMode="External"/><Relationship Id="rId11" Type="http://schemas.openxmlformats.org/officeDocument/2006/relationships/image" Target="../media/image25.svg"/><Relationship Id="rId24" Type="http://schemas.openxmlformats.org/officeDocument/2006/relationships/image" Target="../media/image64.svg"/><Relationship Id="rId32" Type="http://schemas.openxmlformats.org/officeDocument/2006/relationships/image" Target="../media/image72.svg"/><Relationship Id="rId5" Type="http://schemas.openxmlformats.org/officeDocument/2006/relationships/image" Target="../media/image21.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svg"/><Relationship Id="rId36" Type="http://schemas.openxmlformats.org/officeDocument/2006/relationships/image" Target="../media/image74.svg"/><Relationship Id="rId10" Type="http://schemas.openxmlformats.org/officeDocument/2006/relationships/image" Target="../media/image24.png"/><Relationship Id="rId19" Type="http://schemas.openxmlformats.org/officeDocument/2006/relationships/image" Target="../media/image59.png"/><Relationship Id="rId31" Type="http://schemas.openxmlformats.org/officeDocument/2006/relationships/image" Target="../media/image71.png"/><Relationship Id="rId4" Type="http://schemas.openxmlformats.org/officeDocument/2006/relationships/hyperlink" Target="https://ru.wikipedia.org/wiki/React" TargetMode="External"/><Relationship Id="rId9" Type="http://schemas.openxmlformats.org/officeDocument/2006/relationships/image" Target="../media/image23.png"/><Relationship Id="rId14" Type="http://schemas.openxmlformats.org/officeDocument/2006/relationships/image" Target="../media/image54.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 Id="rId35" Type="http://schemas.openxmlformats.org/officeDocument/2006/relationships/image" Target="../media/image73.png"/><Relationship Id="rId8" Type="http://schemas.openxmlformats.org/officeDocument/2006/relationships/hyperlink" Target="https://ugeek.github.io/blog/post/2020-06-07-instalar-node-js-12-version-estable.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870FFC-09F6-C4BE-F5BC-999838E2A7D4}"/>
              </a:ext>
            </a:extLst>
          </p:cNvPr>
          <p:cNvSpPr>
            <a:spLocks noGrp="1"/>
          </p:cNvSpPr>
          <p:nvPr>
            <p:ph type="ctrTitle"/>
          </p:nvPr>
        </p:nvSpPr>
        <p:spPr>
          <a:xfrm>
            <a:off x="404813" y="2615425"/>
            <a:ext cx="11386134" cy="1015663"/>
          </a:xfrm>
        </p:spPr>
        <p:txBody>
          <a:bodyPr/>
          <a:lstStyle/>
          <a:p>
            <a:r>
              <a:rPr lang="en-GB" b="1">
                <a:latin typeface="Segoe UI Semibold" panose="020B0702040204020203" pitchFamily="34" charset="0"/>
                <a:cs typeface="Segoe UI Semibold" panose="020B0702040204020203" pitchFamily="34" charset="0"/>
              </a:rPr>
              <a:t>Capstone Project ideas</a:t>
            </a:r>
            <a:endParaRPr lang="en-US"/>
          </a:p>
        </p:txBody>
      </p:sp>
      <p:sp>
        <p:nvSpPr>
          <p:cNvPr id="6" name="Subtitle 5">
            <a:extLst>
              <a:ext uri="{FF2B5EF4-FFF2-40B4-BE49-F238E27FC236}">
                <a16:creationId xmlns:a16="http://schemas.microsoft.com/office/drawing/2014/main" id="{F99C2C5A-D55A-93E4-C1C9-6F8E1A6A266A}"/>
              </a:ext>
            </a:extLst>
          </p:cNvPr>
          <p:cNvSpPr>
            <a:spLocks noGrp="1"/>
          </p:cNvSpPr>
          <p:nvPr>
            <p:ph type="subTitle" idx="1"/>
          </p:nvPr>
        </p:nvSpPr>
        <p:spPr>
          <a:xfrm>
            <a:off x="480620" y="3946166"/>
            <a:ext cx="11379200" cy="307777"/>
          </a:xfrm>
        </p:spPr>
        <p:txBody>
          <a:bodyPr/>
          <a:lstStyle/>
          <a:p>
            <a:r>
              <a:rPr lang="en-GB" b="1">
                <a:latin typeface="Segoe UI Semibold" panose="020B0702040204020203" pitchFamily="34" charset="0"/>
                <a:cs typeface="Segoe UI Semibold" panose="020B0702040204020203" pitchFamily="34" charset="0"/>
              </a:rPr>
              <a:t>August 23, 2024</a:t>
            </a:r>
            <a:endParaRPr lang="en-US"/>
          </a:p>
        </p:txBody>
      </p:sp>
    </p:spTree>
    <p:extLst>
      <p:ext uri="{BB962C8B-B14F-4D97-AF65-F5344CB8AC3E}">
        <p14:creationId xmlns:p14="http://schemas.microsoft.com/office/powerpoint/2010/main" val="2187983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B44E74-A64F-4C20-A326-126F35EA4546}"/>
              </a:ext>
            </a:extLst>
          </p:cNvPr>
          <p:cNvSpPr/>
          <p:nvPr/>
        </p:nvSpPr>
        <p:spPr bwMode="auto">
          <a:xfrm>
            <a:off x="13150" y="-55578"/>
            <a:ext cx="12192001" cy="8399574"/>
          </a:xfrm>
          <a:prstGeom prst="rect">
            <a:avLst/>
          </a:prstGeom>
          <a:solidFill>
            <a:srgbClr val="E6E6E6">
              <a:alpha val="34902"/>
            </a:srgb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a:xfrm>
            <a:off x="4584006" y="361439"/>
            <a:ext cx="5781098" cy="397545"/>
          </a:xfrm>
        </p:spPr>
        <p:txBody>
          <a:bodyPr/>
          <a:lstStyle/>
          <a:p>
            <a:r>
              <a:rPr lang="en-GB">
                <a:solidFill>
                  <a:schemeClr val="accent1"/>
                </a:solidFill>
                <a:latin typeface="Ubuntu"/>
              </a:rPr>
              <a:t>INDUSTRY</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a:xfrm>
            <a:off x="4584006" y="838422"/>
            <a:ext cx="4989744" cy="397545"/>
          </a:xfrm>
        </p:spPr>
        <p:txBody>
          <a:bodyPr lIns="0" tIns="0" rIns="0" bIns="0" anchor="t"/>
          <a:lstStyle/>
          <a:p>
            <a:r>
              <a:rPr lang="en-GB">
                <a:solidFill>
                  <a:schemeClr val="accent3"/>
                </a:solidFill>
                <a:latin typeface="Ubuntu"/>
              </a:rPr>
              <a:t>Retail</a:t>
            </a:r>
            <a:endParaRPr lang="en-US"/>
          </a:p>
        </p:txBody>
      </p:sp>
      <p:sp>
        <p:nvSpPr>
          <p:cNvPr id="5" name="Rounded Rectangle 89">
            <a:extLst>
              <a:ext uri="{FF2B5EF4-FFF2-40B4-BE49-F238E27FC236}">
                <a16:creationId xmlns:a16="http://schemas.microsoft.com/office/drawing/2014/main" id="{818ED74F-E507-4EDC-8E47-47760077C293}"/>
              </a:ext>
            </a:extLst>
          </p:cNvPr>
          <p:cNvSpPr/>
          <p:nvPr/>
        </p:nvSpPr>
        <p:spPr bwMode="auto">
          <a:xfrm rot="10800000" flipV="1">
            <a:off x="4503915" y="1425688"/>
            <a:ext cx="7555194" cy="2239057"/>
          </a:xfrm>
          <a:prstGeom prst="roundRect">
            <a:avLst>
              <a:gd name="adj" fmla="val 4835"/>
            </a:avLst>
          </a:prstGeom>
          <a:solidFill>
            <a:schemeClr val="bg1">
              <a:lumMod val="95000"/>
            </a:schemeClr>
          </a:solidFill>
          <a:ln w="6350"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marL="285750" indent="-285750">
              <a:buFont typeface="Wingdings" panose="05000000000000000000" pitchFamily="2" charset="2"/>
              <a:buChar char="§"/>
              <a:defRPr/>
            </a:pPr>
            <a:r>
              <a:rPr lang="en-US" sz="1400">
                <a:solidFill>
                  <a:prstClr val="black"/>
                </a:solidFill>
                <a:latin typeface="Ubuntu"/>
              </a:rPr>
              <a:t>Shopping today can be overwhelming, especially with so many product options on the market</a:t>
            </a:r>
          </a:p>
          <a:p>
            <a:pPr marL="285750" indent="-285750">
              <a:buFont typeface="Wingdings" panose="05000000000000000000" pitchFamily="2" charset="2"/>
              <a:buChar char="§"/>
              <a:defRPr/>
            </a:pPr>
            <a:r>
              <a:rPr lang="en-US" sz="1400">
                <a:solidFill>
                  <a:prstClr val="black"/>
                </a:solidFill>
                <a:latin typeface="Ubuntu"/>
              </a:rPr>
              <a:t>Navigating the store can be quite confusing (i.e. Costco regularly switching up their layouts)</a:t>
            </a:r>
          </a:p>
          <a:p>
            <a:pPr marL="285750" indent="-285750">
              <a:buFont typeface="Wingdings" panose="05000000000000000000" pitchFamily="2" charset="2"/>
              <a:buChar char="§"/>
              <a:defRPr/>
            </a:pPr>
            <a:r>
              <a:rPr lang="en-US" sz="1400">
                <a:solidFill>
                  <a:prstClr val="black"/>
                </a:solidFill>
                <a:latin typeface="Ubuntu"/>
              </a:rPr>
              <a:t>With the rise of </a:t>
            </a:r>
            <a:r>
              <a:rPr lang="en-US" sz="1400" b="1">
                <a:solidFill>
                  <a:prstClr val="black"/>
                </a:solidFill>
                <a:latin typeface="Ubuntu"/>
              </a:rPr>
              <a:t>Omnichannel Integration</a:t>
            </a:r>
            <a:r>
              <a:rPr lang="en-US" sz="1400">
                <a:solidFill>
                  <a:prstClr val="black"/>
                </a:solidFill>
                <a:latin typeface="Ubuntu"/>
              </a:rPr>
              <a:t>, consumers expect a seamless shopping experience across various channels &amp; Interactive app to hold the conversation as well.</a:t>
            </a:r>
          </a:p>
          <a:p>
            <a:pPr>
              <a:defRPr/>
            </a:pPr>
            <a:endParaRPr lang="en-US" sz="1400">
              <a:solidFill>
                <a:prstClr val="black"/>
              </a:solidFill>
              <a:latin typeface="Ubuntu"/>
            </a:endParaRPr>
          </a:p>
        </p:txBody>
      </p:sp>
      <p:sp>
        <p:nvSpPr>
          <p:cNvPr id="9" name="Rounded Rectangle 89">
            <a:extLst>
              <a:ext uri="{FF2B5EF4-FFF2-40B4-BE49-F238E27FC236}">
                <a16:creationId xmlns:a16="http://schemas.microsoft.com/office/drawing/2014/main" id="{EE11C0C3-A439-4B2C-8ABD-39598F28A239}"/>
              </a:ext>
            </a:extLst>
          </p:cNvPr>
          <p:cNvSpPr/>
          <p:nvPr/>
        </p:nvSpPr>
        <p:spPr bwMode="auto">
          <a:xfrm rot="10800000" flipV="1">
            <a:off x="4491001" y="3780332"/>
            <a:ext cx="7529364" cy="2866740"/>
          </a:xfrm>
          <a:prstGeom prst="roundRect">
            <a:avLst>
              <a:gd name="adj" fmla="val 4835"/>
            </a:avLst>
          </a:prstGeom>
          <a:solidFill>
            <a:schemeClr val="bg1">
              <a:lumMod val="95000"/>
            </a:schemeClr>
          </a:solidFill>
          <a:ln w="6350" cap="flat" cmpd="sng" algn="ctr">
            <a:noFill/>
            <a:prstDash val="solid"/>
            <a:round/>
            <a:headEnd type="none" w="med" len="med"/>
            <a:tailEnd type="none" w="med" len="med"/>
          </a:ln>
          <a:effectLst/>
        </p:spPr>
        <p:txBody>
          <a:bodyPr vert="horz" wrap="square" lIns="91440" tIns="731520" rIns="91440" bIns="45720" numCol="1" rtlCol="0" anchor="t" anchorCtr="0" compatLnSpc="1">
            <a:prstTxWarp prst="textNoShape">
              <a:avLst/>
            </a:prstTxWarp>
          </a:bodyPr>
          <a:lstStyle/>
          <a:p>
            <a:pPr marL="0" marR="0">
              <a:lnSpc>
                <a:spcPct val="115000"/>
              </a:lnSpc>
              <a:spcBef>
                <a:spcPts val="0"/>
              </a:spcBef>
              <a:spcAft>
                <a:spcPts val="0"/>
              </a:spcAft>
            </a:pPr>
            <a:r>
              <a:rPr lang="en-US" sz="1100">
                <a:solidFill>
                  <a:prstClr val="black"/>
                </a:solidFill>
                <a:latin typeface="Ubuntu"/>
              </a:rPr>
              <a:t>Design a Gen AI powered Voice/Voice/Chatbot that assists with grocery shopping by providing inventory information, optimizing store navigation, and facilitating online order mock-ups.</a:t>
            </a:r>
          </a:p>
          <a:p>
            <a:pPr>
              <a:lnSpc>
                <a:spcPct val="115000"/>
              </a:lnSpc>
            </a:pPr>
            <a:r>
              <a:rPr lang="en-US" sz="1100">
                <a:solidFill>
                  <a:prstClr val="black"/>
                </a:solidFill>
                <a:latin typeface="Ubuntu"/>
              </a:rPr>
              <a:t>As we already have basic to advance app to provide product availability &amp; Self location/number etc so differentiator here is Voice/chat Interactive BOT (act similar as In person Support staff in for store).</a:t>
            </a:r>
          </a:p>
          <a:p>
            <a:pPr marL="171450" marR="0" indent="-171450">
              <a:lnSpc>
                <a:spcPct val="115000"/>
              </a:lnSpc>
              <a:spcBef>
                <a:spcPts val="0"/>
              </a:spcBef>
              <a:spcAft>
                <a:spcPts val="0"/>
              </a:spcAft>
              <a:buFont typeface="Arial" panose="020B0604020202020204" pitchFamily="34" charset="0"/>
              <a:buChar char="•"/>
            </a:pPr>
            <a:r>
              <a:rPr lang="en-US" sz="1100">
                <a:solidFill>
                  <a:prstClr val="black"/>
                </a:solidFill>
                <a:latin typeface="Ubuntu"/>
              </a:rPr>
              <a:t>Bot should be able to help to act as interactive help and hold the conversation of users queries</a:t>
            </a:r>
          </a:p>
          <a:p>
            <a:pPr marL="171450" marR="0" indent="-171450">
              <a:lnSpc>
                <a:spcPct val="115000"/>
              </a:lnSpc>
              <a:spcBef>
                <a:spcPts val="0"/>
              </a:spcBef>
              <a:spcAft>
                <a:spcPts val="0"/>
              </a:spcAft>
              <a:buFont typeface="Arial" panose="020B0604020202020204" pitchFamily="34" charset="0"/>
              <a:buChar char="•"/>
            </a:pPr>
            <a:r>
              <a:rPr lang="en-US" sz="1100">
                <a:solidFill>
                  <a:prstClr val="black"/>
                </a:solidFill>
                <a:latin typeface="Ubuntu"/>
              </a:rPr>
              <a:t>Shoppers would be able to read through a database with a store's inventory.</a:t>
            </a:r>
          </a:p>
          <a:p>
            <a:pPr marL="171450" marR="0" indent="-171450">
              <a:lnSpc>
                <a:spcPct val="115000"/>
              </a:lnSpc>
              <a:spcBef>
                <a:spcPts val="0"/>
              </a:spcBef>
              <a:spcAft>
                <a:spcPts val="0"/>
              </a:spcAft>
              <a:buFont typeface="Arial" panose="020B0604020202020204" pitchFamily="34" charset="0"/>
              <a:buChar char="•"/>
            </a:pPr>
            <a:r>
              <a:rPr lang="en-US" sz="1100">
                <a:solidFill>
                  <a:prstClr val="black"/>
                </a:solidFill>
                <a:latin typeface="Ubuntu"/>
              </a:rPr>
              <a:t>Should be able to answer/guide on users queries about availability or similar products &amp; features. </a:t>
            </a:r>
          </a:p>
          <a:p>
            <a:pPr marL="171450" marR="0" indent="-171450">
              <a:lnSpc>
                <a:spcPct val="115000"/>
              </a:lnSpc>
              <a:spcBef>
                <a:spcPts val="0"/>
              </a:spcBef>
              <a:spcAft>
                <a:spcPts val="0"/>
              </a:spcAft>
              <a:buFont typeface="Arial" panose="020B0604020202020204" pitchFamily="34" charset="0"/>
              <a:buChar char="•"/>
            </a:pPr>
            <a:r>
              <a:rPr lang="en-US" sz="1100">
                <a:solidFill>
                  <a:prstClr val="black"/>
                </a:solidFill>
                <a:latin typeface="Ubuntu"/>
              </a:rPr>
              <a:t>Shoppers can also send their shopping list, and the assistant will return a map of the store marked with the locations and the most efficient route of all items on the list. It could also connect to Postman (or other REST client) to make POST requests and mock online orders</a:t>
            </a:r>
          </a:p>
          <a:p>
            <a:pPr marL="171450" marR="0" indent="-171450">
              <a:lnSpc>
                <a:spcPct val="115000"/>
              </a:lnSpc>
              <a:spcBef>
                <a:spcPts val="0"/>
              </a:spcBef>
              <a:spcAft>
                <a:spcPts val="0"/>
              </a:spcAft>
              <a:buFont typeface="Arial" panose="020B0604020202020204" pitchFamily="34" charset="0"/>
              <a:buChar char="•"/>
            </a:pPr>
            <a:endParaRPr lang="en-US" sz="1100">
              <a:solidFill>
                <a:prstClr val="black"/>
              </a:solidFill>
              <a:latin typeface="Ubuntu"/>
            </a:endParaRPr>
          </a:p>
        </p:txBody>
      </p:sp>
      <p:sp>
        <p:nvSpPr>
          <p:cNvPr id="11" name="Pentagon 90">
            <a:extLst>
              <a:ext uri="{FF2B5EF4-FFF2-40B4-BE49-F238E27FC236}">
                <a16:creationId xmlns:a16="http://schemas.microsoft.com/office/drawing/2014/main" id="{0E347197-69CE-46C6-9982-6B2B374A8374}"/>
              </a:ext>
            </a:extLst>
          </p:cNvPr>
          <p:cNvSpPr/>
          <p:nvPr/>
        </p:nvSpPr>
        <p:spPr bwMode="auto">
          <a:xfrm>
            <a:off x="4491001" y="4081565"/>
            <a:ext cx="2262410" cy="397545"/>
          </a:xfrm>
          <a:prstGeom prst="homePlate">
            <a:avLst>
              <a:gd name="adj" fmla="val 39552"/>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Ubuntu"/>
                <a:ea typeface="Verdana" pitchFamily="34" charset="0"/>
                <a:cs typeface="Verdana" pitchFamily="34" charset="0"/>
              </a:rPr>
              <a:t>Project  Objective</a:t>
            </a:r>
          </a:p>
        </p:txBody>
      </p:sp>
      <p:grpSp>
        <p:nvGrpSpPr>
          <p:cNvPr id="13" name="Group 37">
            <a:extLst>
              <a:ext uri="{FF2B5EF4-FFF2-40B4-BE49-F238E27FC236}">
                <a16:creationId xmlns:a16="http://schemas.microsoft.com/office/drawing/2014/main" id="{57DAD826-C29A-4644-82EB-A55D4A61861E}"/>
              </a:ext>
            </a:extLst>
          </p:cNvPr>
          <p:cNvGrpSpPr/>
          <p:nvPr/>
        </p:nvGrpSpPr>
        <p:grpSpPr>
          <a:xfrm>
            <a:off x="11559747" y="210928"/>
            <a:ext cx="413177" cy="382296"/>
            <a:chOff x="5481638" y="2859088"/>
            <a:chExt cx="1231900" cy="1139825"/>
          </a:xfrm>
          <a:solidFill>
            <a:schemeClr val="bg1"/>
          </a:solidFill>
        </p:grpSpPr>
        <p:sp>
          <p:nvSpPr>
            <p:cNvPr id="14" name="Freeform 320">
              <a:extLst>
                <a:ext uri="{FF2B5EF4-FFF2-40B4-BE49-F238E27FC236}">
                  <a16:creationId xmlns:a16="http://schemas.microsoft.com/office/drawing/2014/main" id="{CD56D781-7A6F-40E3-BAA1-8C3A95037E3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5" name="Freeform 321">
              <a:extLst>
                <a:ext uri="{FF2B5EF4-FFF2-40B4-BE49-F238E27FC236}">
                  <a16:creationId xmlns:a16="http://schemas.microsoft.com/office/drawing/2014/main" id="{504308A0-494C-418D-830B-6420482BC54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16" name="Pentagon 90">
            <a:extLst>
              <a:ext uri="{FF2B5EF4-FFF2-40B4-BE49-F238E27FC236}">
                <a16:creationId xmlns:a16="http://schemas.microsoft.com/office/drawing/2014/main" id="{35BEB207-5376-4743-AE19-9332FEF9AC19}"/>
              </a:ext>
            </a:extLst>
          </p:cNvPr>
          <p:cNvSpPr/>
          <p:nvPr/>
        </p:nvSpPr>
        <p:spPr bwMode="auto">
          <a:xfrm>
            <a:off x="4503915" y="1638472"/>
            <a:ext cx="2262410" cy="397545"/>
          </a:xfrm>
          <a:prstGeom prst="homePlate">
            <a:avLst>
              <a:gd name="adj" fmla="val 39552"/>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Ubuntu"/>
                <a:ea typeface="Verdana" pitchFamily="34" charset="0"/>
                <a:cs typeface="Verdana" pitchFamily="34" charset="0"/>
              </a:rPr>
              <a:t>Project  Background</a:t>
            </a:r>
          </a:p>
        </p:txBody>
      </p:sp>
      <p:pic>
        <p:nvPicPr>
          <p:cNvPr id="4098" name="Picture 2" descr="Online grocery shopping is more popular than ever | Supermarket Perimeter">
            <a:extLst>
              <a:ext uri="{FF2B5EF4-FFF2-40B4-BE49-F238E27FC236}">
                <a16:creationId xmlns:a16="http://schemas.microsoft.com/office/drawing/2014/main" id="{C973438A-2281-17AF-A51E-F35BBE10E1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026"/>
          <a:stretch/>
        </p:blipFill>
        <p:spPr bwMode="auto">
          <a:xfrm>
            <a:off x="-1802208" y="-30807"/>
            <a:ext cx="5916529" cy="691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587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89">
            <a:extLst>
              <a:ext uri="{FF2B5EF4-FFF2-40B4-BE49-F238E27FC236}">
                <a16:creationId xmlns:a16="http://schemas.microsoft.com/office/drawing/2014/main" id="{C3D5C390-E008-40EC-BF03-8E7283F07046}"/>
              </a:ext>
            </a:extLst>
          </p:cNvPr>
          <p:cNvSpPr/>
          <p:nvPr/>
        </p:nvSpPr>
        <p:spPr bwMode="auto">
          <a:xfrm rot="10800000" flipV="1">
            <a:off x="206443" y="717388"/>
            <a:ext cx="11618412" cy="5943600"/>
          </a:xfrm>
          <a:prstGeom prst="roundRect">
            <a:avLst>
              <a:gd name="adj" fmla="val 4835"/>
            </a:avLst>
          </a:prstGeom>
          <a:solidFill>
            <a:schemeClr val="bg1">
              <a:lumMod val="95000"/>
            </a:schemeClr>
          </a:solidFill>
          <a:ln w="6350" cap="flat" cmpd="sng" algn="ctr">
            <a:noFill/>
            <a:prstDash val="solid"/>
            <a:round/>
            <a:headEnd type="none" w="med" len="med"/>
            <a:tailEnd type="none" w="med" len="med"/>
          </a:ln>
          <a:effectLst/>
        </p:spPr>
        <p:txBody>
          <a:bodyPr vert="horz" wrap="square" lIns="274320" tIns="182880" rIns="91440" bIns="0" numCol="1" rtlCol="0" anchor="t" anchorCtr="0" compatLnSpc="1">
            <a:prstTxWarp prst="textNoShape">
              <a:avLst/>
            </a:prstTxWarp>
          </a:bodyPr>
          <a:lstStyle/>
          <a:p>
            <a:pPr marL="0" marR="0">
              <a:lnSpc>
                <a:spcPct val="115000"/>
              </a:lnSpc>
              <a:spcBef>
                <a:spcPts val="0"/>
              </a:spcBef>
              <a:spcAft>
                <a:spcPts val="0"/>
              </a:spcAft>
            </a:pPr>
            <a:r>
              <a:rPr lang="en-US" sz="1300" b="1">
                <a:effectLst/>
                <a:ea typeface="Roboto" panose="02000000000000000000" pitchFamily="2" charset="0"/>
                <a:cs typeface="Roboto" panose="02000000000000000000" pitchFamily="2" charset="0"/>
              </a:rPr>
              <a:t>Project Key Features/Requirements:</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Design a Conversational User Interface where shoppers can interact with the Voice/Chatbot.</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Use AI &amp; NLP to understand user intents related to product search, provide alternative recommendations, create &amp; update shopping list based on product availability &amp; place mock order requests.</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Integrate the Voice/Chatbot with store’s inventory database to provide real-time information about product availability, prices and descriptions. </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Integrate an interactive map within the chat interface for displaying store layouts (aisles/sections) and optimized routes when submitting mock orders.</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The Voice/Chatbot should handle placing mock orders based on shopping list and provide shoppers with status updates upon their request.</a:t>
            </a:r>
          </a:p>
          <a:p>
            <a:pPr marL="342900" indent="-342900">
              <a:lnSpc>
                <a:spcPct val="115000"/>
              </a:lnSpc>
              <a:buFont typeface="Wingdings" panose="05000000000000000000" pitchFamily="2" charset="2"/>
              <a:buChar char=""/>
              <a:tabLst>
                <a:tab pos="457200" algn="l"/>
              </a:tabLst>
            </a:pPr>
            <a:r>
              <a:rPr lang="en-US" sz="1300">
                <a:effectLst/>
                <a:ea typeface="Roboto" panose="02000000000000000000" pitchFamily="2" charset="0"/>
                <a:cs typeface="Roboto" panose="02000000000000000000" pitchFamily="2" charset="0"/>
              </a:rPr>
              <a:t>The Voice/Chatbot should be able to handle the conversation/enquiries around product search and recommendation for alternative options etc.</a:t>
            </a:r>
            <a:endParaRPr lang="en-US" sz="1300" b="1">
              <a:effectLst/>
              <a:ea typeface="Roboto" panose="02000000000000000000" pitchFamily="2" charset="0"/>
              <a:cs typeface="Roboto" panose="02000000000000000000" pitchFamily="2" charset="0"/>
            </a:endParaRPr>
          </a:p>
          <a:p>
            <a:pPr marL="0" marR="0">
              <a:lnSpc>
                <a:spcPct val="115000"/>
              </a:lnSpc>
              <a:spcBef>
                <a:spcPts val="0"/>
              </a:spcBef>
              <a:spcAft>
                <a:spcPts val="0"/>
              </a:spcAft>
            </a:pPr>
            <a:endParaRPr lang="en-US" sz="1300" b="1">
              <a:ea typeface="Roboto" panose="02000000000000000000" pitchFamily="2" charset="0"/>
              <a:cs typeface="Roboto" panose="02000000000000000000" pitchFamily="2" charset="0"/>
            </a:endParaRPr>
          </a:p>
          <a:p>
            <a:pPr marL="0" marR="0">
              <a:lnSpc>
                <a:spcPct val="115000"/>
              </a:lnSpc>
              <a:spcBef>
                <a:spcPts val="0"/>
              </a:spcBef>
              <a:spcAft>
                <a:spcPts val="0"/>
              </a:spcAft>
            </a:pPr>
            <a:r>
              <a:rPr lang="en-US" sz="1300" b="1">
                <a:effectLst/>
                <a:ea typeface="Roboto" panose="02000000000000000000" pitchFamily="2" charset="0"/>
                <a:cs typeface="Roboto" panose="02000000000000000000" pitchFamily="2" charset="0"/>
              </a:rPr>
              <a:t>Technical Considerations:</a:t>
            </a:r>
            <a:r>
              <a:rPr lang="en-US" sz="1300">
                <a:effectLst/>
                <a:ea typeface="Roboto" panose="02000000000000000000" pitchFamily="2" charset="0"/>
                <a:cs typeface="Roboto" panose="02000000000000000000" pitchFamily="2" charset="0"/>
              </a:rPr>
              <a:t> </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Natural Language Processing (NLP) Intent Recognition: Implemented a bot using </a:t>
            </a:r>
            <a:r>
              <a:rPr lang="en-US" sz="1300" err="1">
                <a:effectLst/>
                <a:ea typeface="Roboto" panose="02000000000000000000" pitchFamily="2" charset="0"/>
                <a:cs typeface="Roboto" panose="02000000000000000000" pitchFamily="2" charset="0"/>
              </a:rPr>
              <a:t>GenAI</a:t>
            </a:r>
            <a:r>
              <a:rPr lang="en-US" sz="1300">
                <a:effectLst/>
                <a:ea typeface="Roboto" panose="02000000000000000000" pitchFamily="2" charset="0"/>
                <a:cs typeface="Roboto" panose="02000000000000000000" pitchFamily="2" charset="0"/>
              </a:rPr>
              <a:t> &amp; NLP components to understand user intents related to product search, list submission, and order requests.</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Integrating the Voice/Chatbot with Store's Inventory Database: Establish a connection with the store’s inventory management system. Use APIs or direct database queries to retrieve real-time information </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Mapping and Navigation Map Integration: Use a mapping service or custom store layout to create and display the interactive map. </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Route Optimization: Implement or integrate an algorithm for calculating the shortest path through the store based on item locations</a:t>
            </a:r>
            <a:endParaRPr lang="en-US" sz="1300">
              <a:effectLst/>
              <a:ea typeface="Arial" panose="020B0604020202020204" pitchFamily="34" charset="0"/>
            </a:endParaRPr>
          </a:p>
          <a:p>
            <a:pPr marL="342900" marR="0" lvl="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Order Simulation Mock Order API: Design mock APIs for testing online orders. This could involve creating endpoints that simulate order submission and response.</a:t>
            </a:r>
            <a:endParaRPr lang="en-US" sz="1300">
              <a:effectLst/>
              <a:ea typeface="Arial" panose="020B0604020202020204" pitchFamily="34" charset="0"/>
            </a:endParaRPr>
          </a:p>
          <a:p>
            <a:pPr marL="0" marR="0">
              <a:lnSpc>
                <a:spcPct val="115000"/>
              </a:lnSpc>
              <a:spcBef>
                <a:spcPts val="0"/>
              </a:spcBef>
              <a:spcAft>
                <a:spcPts val="0"/>
              </a:spcAft>
            </a:pPr>
            <a:r>
              <a:rPr lang="en-US" sz="1300">
                <a:effectLst/>
                <a:ea typeface="Roboto" panose="02000000000000000000" pitchFamily="2" charset="0"/>
                <a:cs typeface="Roboto" panose="02000000000000000000" pitchFamily="2" charset="0"/>
              </a:rPr>
              <a:t> </a:t>
            </a:r>
            <a:endParaRPr lang="en-US" sz="1300">
              <a:effectLst/>
              <a:ea typeface="Arial" panose="020B0604020202020204" pitchFamily="34" charset="0"/>
            </a:endParaRPr>
          </a:p>
          <a:p>
            <a:pPr marL="0" marR="0">
              <a:lnSpc>
                <a:spcPct val="115000"/>
              </a:lnSpc>
              <a:spcBef>
                <a:spcPts val="0"/>
              </a:spcBef>
              <a:spcAft>
                <a:spcPts val="0"/>
              </a:spcAft>
            </a:pPr>
            <a:r>
              <a:rPr lang="en-US" sz="1300" b="1">
                <a:effectLst/>
                <a:ea typeface="Roboto" panose="02000000000000000000" pitchFamily="2" charset="0"/>
                <a:cs typeface="Roboto" panose="02000000000000000000" pitchFamily="2" charset="0"/>
              </a:rPr>
              <a:t>Deliverables:</a:t>
            </a:r>
            <a:endParaRPr lang="en-US" sz="1300">
              <a:effectLst/>
              <a:ea typeface="Arial" panose="020B0604020202020204" pitchFamily="34" charset="0"/>
            </a:endParaRPr>
          </a:p>
          <a:p>
            <a:pPr marL="342900" indent="-342900">
              <a:lnSpc>
                <a:spcPct val="115000"/>
              </a:lnSpc>
              <a:buFont typeface="Wingdings" panose="05000000000000000000" pitchFamily="2" charset="2"/>
              <a:buChar char="§"/>
            </a:pPr>
            <a:r>
              <a:rPr lang="en-US" sz="1300">
                <a:effectLst/>
                <a:ea typeface="Roboto" panose="02000000000000000000" pitchFamily="2" charset="0"/>
                <a:cs typeface="Roboto" panose="02000000000000000000" pitchFamily="2" charset="0"/>
              </a:rPr>
              <a:t>Clearly document all the technical and functional processes of the solution</a:t>
            </a:r>
            <a:endParaRPr lang="en-US" sz="1300">
              <a:ea typeface="Roboto" panose="02000000000000000000" pitchFamily="2" charset="0"/>
            </a:endParaRPr>
          </a:p>
          <a:p>
            <a:pPr marL="342900" indent="-342900">
              <a:lnSpc>
                <a:spcPct val="115000"/>
              </a:lnSpc>
              <a:buFont typeface="Wingdings" panose="05000000000000000000" pitchFamily="2" charset="2"/>
              <a:buChar char="§"/>
            </a:pPr>
            <a:r>
              <a:rPr lang="en-US" sz="1300">
                <a:effectLst/>
                <a:ea typeface="Roboto" panose="02000000000000000000" pitchFamily="2" charset="0"/>
                <a:cs typeface="Roboto" panose="02000000000000000000" pitchFamily="2" charset="0"/>
              </a:rPr>
              <a:t>A functional prototype of the Voice/Voice/Chatbot – As part of the prototype, find ways to scale the project.</a:t>
            </a:r>
            <a:r>
              <a:rPr lang="en-US" sz="1300">
                <a:effectLst/>
                <a:ea typeface="Arial" panose="020B0604020202020204" pitchFamily="34" charset="0"/>
              </a:rPr>
              <a:t> </a:t>
            </a:r>
          </a:p>
          <a:p>
            <a:pPr marL="342900" marR="0" indent="-342900">
              <a:lnSpc>
                <a:spcPct val="115000"/>
              </a:lnSpc>
              <a:spcBef>
                <a:spcPts val="0"/>
              </a:spcBef>
              <a:spcAft>
                <a:spcPts val="0"/>
              </a:spcAft>
              <a:buFont typeface="Wingdings" panose="05000000000000000000" pitchFamily="2" charset="2"/>
              <a:buChar char="§"/>
            </a:pPr>
            <a:r>
              <a:rPr lang="en-US" sz="1300">
                <a:effectLst/>
                <a:ea typeface="Roboto" panose="02000000000000000000" pitchFamily="2" charset="0"/>
                <a:cs typeface="Roboto" panose="02000000000000000000" pitchFamily="2" charset="0"/>
              </a:rPr>
              <a:t>Present a full solution that is easily deployable and secure using industry standards and best practices.</a:t>
            </a:r>
          </a:p>
        </p:txBody>
      </p:sp>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367145" y="48419"/>
            <a:ext cx="6627290" cy="627050"/>
          </a:xfrm>
        </p:spPr>
        <p:txBody>
          <a:bodyPr/>
          <a:lstStyle/>
          <a:p>
            <a:r>
              <a:rPr lang="en-GB" sz="2800"/>
              <a:t>Design Requirements</a:t>
            </a:r>
          </a:p>
        </p:txBody>
      </p:sp>
    </p:spTree>
    <p:extLst>
      <p:ext uri="{BB962C8B-B14F-4D97-AF65-F5344CB8AC3E}">
        <p14:creationId xmlns:p14="http://schemas.microsoft.com/office/powerpoint/2010/main" val="2788861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89">
            <a:extLst>
              <a:ext uri="{FF2B5EF4-FFF2-40B4-BE49-F238E27FC236}">
                <a16:creationId xmlns:a16="http://schemas.microsoft.com/office/drawing/2014/main" id="{C3D5C390-E008-40EC-BF03-8E7283F07046}"/>
              </a:ext>
            </a:extLst>
          </p:cNvPr>
          <p:cNvSpPr/>
          <p:nvPr/>
        </p:nvSpPr>
        <p:spPr bwMode="auto">
          <a:xfrm rot="10800000" flipV="1">
            <a:off x="206443" y="693405"/>
            <a:ext cx="7559534" cy="5909718"/>
          </a:xfrm>
          <a:prstGeom prst="roundRect">
            <a:avLst>
              <a:gd name="adj" fmla="val 4835"/>
            </a:avLst>
          </a:prstGeom>
          <a:solidFill>
            <a:schemeClr val="bg1">
              <a:lumMod val="95000"/>
            </a:schemeClr>
          </a:solidFill>
          <a:ln w="6350" cap="flat" cmpd="sng" algn="ctr">
            <a:noFill/>
            <a:prstDash val="solid"/>
            <a:round/>
            <a:headEnd type="none" w="med" len="med"/>
            <a:tailEnd type="none" w="med" len="med"/>
          </a:ln>
          <a:effectLst/>
        </p:spPr>
        <p:txBody>
          <a:bodyPr vert="horz" wrap="square" lIns="91440" tIns="182880" rIns="91440" bIns="0" numCol="1" rtlCol="0" anchor="t" anchorCtr="0" compatLnSpc="1">
            <a:prstTxWarp prst="textNoShape">
              <a:avLst/>
            </a:prstTxWarp>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Leverage AWS Services &amp; modern Gen AI Tools </a:t>
            </a:r>
            <a:r>
              <a:rPr lang="en-US" sz="1200">
                <a:solidFill>
                  <a:prstClr val="black"/>
                </a:solidFill>
              </a:rPr>
              <a:t>to design a Gen AI Chat Bot Assistant that assists with grocery shopping and is capable of handling multiple queries</a:t>
            </a:r>
            <a:endParaRPr lang="en-US" sz="1200">
              <a:solidFill>
                <a:prstClr val="black"/>
              </a:solidFill>
              <a:highlight>
                <a:srgbClr val="FFFF00"/>
              </a:highlight>
            </a:endParaRP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Bedrock or OpenAI</a:t>
            </a:r>
            <a:r>
              <a:rPr kumimoji="0" lang="en-US" sz="1200" b="0" i="0" u="none" strike="noStrike" kern="1200" cap="none" spc="0" normalizeH="0" baseline="0" noProof="0">
                <a:ln>
                  <a:noFill/>
                </a:ln>
                <a:solidFill>
                  <a:prstClr val="black"/>
                </a:solidFill>
                <a:effectLst/>
                <a:uLnTx/>
                <a:uFillTx/>
                <a:ea typeface="+mn-ea"/>
                <a:cs typeface="+mn-cs"/>
              </a:rPr>
              <a:t>: To interpret and understand the natural language queries from users regarding inventory, product availability, &amp; similar items.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Bedrock or AWS Comprehend </a:t>
            </a:r>
            <a:r>
              <a:rPr kumimoji="0" lang="en-US" sz="1200" b="0" i="0" u="none" strike="noStrike" kern="1200" cap="none" spc="0" normalizeH="0" baseline="0" noProof="0">
                <a:ln>
                  <a:noFill/>
                </a:ln>
                <a:solidFill>
                  <a:prstClr val="black"/>
                </a:solidFill>
                <a:effectLst/>
                <a:uLnTx/>
                <a:uFillTx/>
                <a:ea typeface="+mn-ea"/>
                <a:cs typeface="+mn-cs"/>
              </a:rPr>
              <a:t>: To enable the Voice/Chatbot to generate &amp; comprehend complex conversations with human-like interactions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Lex : </a:t>
            </a:r>
            <a:r>
              <a:rPr kumimoji="0" lang="en-US" sz="1200" b="0" i="0" u="none" strike="noStrike" kern="1200" cap="none" spc="0" normalizeH="0" baseline="0" noProof="0">
                <a:ln>
                  <a:noFill/>
                </a:ln>
                <a:solidFill>
                  <a:prstClr val="black"/>
                </a:solidFill>
                <a:effectLst/>
                <a:uLnTx/>
                <a:uFillTx/>
                <a:ea typeface="+mn-ea"/>
                <a:cs typeface="+mn-cs"/>
              </a:rPr>
              <a:t>To host &amp; manage the Voice/Chatbot, providing the interface for users to interact with the AI assistant across various channels like web, mobile, or in-store kiosks. </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Rekognition </a:t>
            </a:r>
            <a:r>
              <a:rPr kumimoji="0" lang="en-US" sz="1200" b="0" i="0" u="none" strike="noStrike" kern="1200" cap="none" spc="0" normalizeH="0" baseline="0" noProof="0">
                <a:ln>
                  <a:noFill/>
                </a:ln>
                <a:solidFill>
                  <a:prstClr val="black"/>
                </a:solidFill>
                <a:effectLst/>
                <a:uLnTx/>
                <a:uFillTx/>
                <a:ea typeface="+mn-ea"/>
                <a:cs typeface="+mn-cs"/>
              </a:rPr>
              <a:t>: To allow user to search items using images.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OpenSearch </a:t>
            </a:r>
            <a:r>
              <a:rPr kumimoji="0" lang="en-US" sz="1200" b="0" i="0" u="none" strike="noStrike" kern="1200" cap="none" spc="0" normalizeH="0" baseline="0" noProof="0">
                <a:ln>
                  <a:noFill/>
                </a:ln>
                <a:solidFill>
                  <a:prstClr val="black"/>
                </a:solidFill>
                <a:effectLst/>
                <a:uLnTx/>
                <a:uFillTx/>
                <a:ea typeface="+mn-ea"/>
                <a:cs typeface="+mn-cs"/>
              </a:rPr>
              <a:t>: To enable fast and efficient search capabilities within the inventory database, allowing the Voice/Chatbot to quickly return relevant product information and alternatives.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Steps Functions</a:t>
            </a:r>
            <a:r>
              <a:rPr kumimoji="0" lang="en-US" sz="1200" b="0" i="0" u="none" strike="noStrike" kern="1200" cap="none" spc="0" normalizeH="0" baseline="0" noProof="0">
                <a:ln>
                  <a:noFill/>
                </a:ln>
                <a:solidFill>
                  <a:prstClr val="black"/>
                </a:solidFill>
                <a:effectLst/>
                <a:uLnTx/>
                <a:uFillTx/>
                <a:ea typeface="+mn-ea"/>
                <a:cs typeface="+mn-cs"/>
              </a:rPr>
              <a:t>: For automating workflows, such as integrating the Voice/Chatbot with the store's inventory management system or triggering notifications for inventory updates.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Find ways to scale the project</a:t>
            </a:r>
            <a:r>
              <a:rPr lang="en-US" sz="1200">
                <a:solidFill>
                  <a:prstClr val="black"/>
                </a:solidFill>
              </a:rPr>
              <a:t>: the </a:t>
            </a:r>
            <a:r>
              <a:rPr kumimoji="0" lang="en-US" sz="1200" b="0" i="0" u="none" strike="noStrike" kern="1200" cap="none" spc="0" normalizeH="0" baseline="0" noProof="0">
                <a:ln>
                  <a:noFill/>
                </a:ln>
                <a:solidFill>
                  <a:prstClr val="black"/>
                </a:solidFill>
                <a:effectLst/>
                <a:uLnTx/>
                <a:uFillTx/>
                <a:ea typeface="+mn-ea"/>
                <a:cs typeface="+mn-cs"/>
              </a:rPr>
              <a:t>solution should be able to handle queries such as providing inventory information, and answer questions related to product availability, product comparisons and price comparisons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Dynamo DB</a:t>
            </a:r>
            <a:r>
              <a:rPr kumimoji="0" lang="en-US" sz="1200" b="0" i="0" u="none" strike="noStrike" kern="1200" cap="none" spc="0" normalizeH="0" baseline="0" noProof="0">
                <a:ln>
                  <a:noFill/>
                </a:ln>
                <a:solidFill>
                  <a:prstClr val="black"/>
                </a:solidFill>
                <a:effectLst/>
                <a:uLnTx/>
                <a:uFillTx/>
                <a:ea typeface="+mn-ea"/>
                <a:cs typeface="+mn-cs"/>
              </a:rPr>
              <a:t>: For storing inventory data, including product info, locations, &amp; similar products. </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Lambda</a:t>
            </a:r>
            <a:r>
              <a:rPr kumimoji="0" lang="en-US" sz="1200" b="0" i="0" u="none" strike="noStrike" kern="1200" cap="none" spc="0" normalizeH="0" baseline="0" noProof="0">
                <a:ln>
                  <a:noFill/>
                </a:ln>
                <a:solidFill>
                  <a:prstClr val="black"/>
                </a:solidFill>
                <a:effectLst/>
                <a:uLnTx/>
                <a:uFillTx/>
                <a:ea typeface="+mn-ea"/>
                <a:cs typeface="+mn-cs"/>
              </a:rPr>
              <a:t>: For executing backend logic, such as processing the shopping list, querying the inventory database, and generating the navigation route. This serverless compute service will allow the application to scale automatically based on demand.</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S3</a:t>
            </a:r>
            <a:r>
              <a:rPr kumimoji="0" lang="en-US" sz="1200" b="0" i="0" u="none" strike="noStrike" kern="1200" cap="none" spc="0" normalizeH="0" baseline="0" noProof="0">
                <a:ln>
                  <a:noFill/>
                </a:ln>
                <a:solidFill>
                  <a:prstClr val="black"/>
                </a:solidFill>
                <a:effectLst/>
                <a:uLnTx/>
                <a:uFillTx/>
                <a:ea typeface="+mn-ea"/>
                <a:cs typeface="+mn-cs"/>
              </a:rPr>
              <a:t>: To store and manage the uploaded shopping lists, images, and other documents from the users. It can also be used to store the generated store maps.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Present a full solution that is easily deployable and secure using industry standards and best practices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AWS </a:t>
            </a:r>
            <a:r>
              <a:rPr lang="en-US" sz="1200" b="1"/>
              <a:t>CodePipeline </a:t>
            </a:r>
            <a:r>
              <a:rPr kumimoji="0" lang="en-US" sz="1200" b="0" i="0" u="none" strike="noStrike" kern="1200" cap="none" spc="0" normalizeH="0" baseline="0" noProof="0">
                <a:ln>
                  <a:noFill/>
                </a:ln>
                <a:solidFill>
                  <a:prstClr val="black"/>
                </a:solidFill>
                <a:effectLst/>
                <a:uLnTx/>
                <a:uFillTx/>
                <a:ea typeface="+mn-ea"/>
                <a:cs typeface="+mn-cs"/>
              </a:rPr>
              <a:t>: For continuous integration and continuous delivery (CI/CD) pipelines, ensuring the smooth deployment and updates of the Voice/Chatbot and related services.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Clearly document all the technical and functional processes of the solution</a:t>
            </a:r>
          </a:p>
        </p:txBody>
      </p:sp>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342607" y="50848"/>
            <a:ext cx="5640251" cy="536791"/>
          </a:xfrm>
        </p:spPr>
        <p:txBody>
          <a:bodyPr/>
          <a:lstStyle/>
          <a:p>
            <a:r>
              <a:rPr lang="en-GB" sz="1600" cap="none"/>
              <a:t>Recommended Tech Stack – AWS Or Open Source</a:t>
            </a:r>
          </a:p>
        </p:txBody>
      </p:sp>
      <p:sp>
        <p:nvSpPr>
          <p:cNvPr id="9" name="Pentagon 90">
            <a:extLst>
              <a:ext uri="{FF2B5EF4-FFF2-40B4-BE49-F238E27FC236}">
                <a16:creationId xmlns:a16="http://schemas.microsoft.com/office/drawing/2014/main" id="{9417E78B-B1F7-4051-9F16-DFE269B53A06}"/>
              </a:ext>
            </a:extLst>
          </p:cNvPr>
          <p:cNvSpPr/>
          <p:nvPr/>
        </p:nvSpPr>
        <p:spPr bwMode="auto">
          <a:xfrm>
            <a:off x="5271036" y="106384"/>
            <a:ext cx="2807741" cy="531485"/>
          </a:xfrm>
          <a:prstGeom prst="homePlate">
            <a:avLst>
              <a:gd name="adj" fmla="val 39552"/>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Ubuntu"/>
                <a:ea typeface="Verdana"/>
                <a:cs typeface="+mn-cs"/>
              </a:rPr>
              <a:t>Modern Tech Stack</a:t>
            </a:r>
          </a:p>
        </p:txBody>
      </p:sp>
      <p:grpSp>
        <p:nvGrpSpPr>
          <p:cNvPr id="42" name="Group 41">
            <a:extLst>
              <a:ext uri="{FF2B5EF4-FFF2-40B4-BE49-F238E27FC236}">
                <a16:creationId xmlns:a16="http://schemas.microsoft.com/office/drawing/2014/main" id="{5AE56543-02E9-69D5-922D-4EDDBCBA3823}"/>
              </a:ext>
            </a:extLst>
          </p:cNvPr>
          <p:cNvGrpSpPr/>
          <p:nvPr/>
        </p:nvGrpSpPr>
        <p:grpSpPr>
          <a:xfrm>
            <a:off x="7899345" y="319244"/>
            <a:ext cx="4086211" cy="6459929"/>
            <a:chOff x="6361786" y="1122088"/>
            <a:chExt cx="5689078" cy="5075662"/>
          </a:xfrm>
          <a:gradFill>
            <a:gsLst>
              <a:gs pos="0">
                <a:schemeClr val="bg1"/>
              </a:gs>
              <a:gs pos="100000">
                <a:srgbClr val="FF9D00"/>
              </a:gs>
            </a:gsLst>
            <a:lin ang="5400000" scaled="1"/>
          </a:gradFill>
        </p:grpSpPr>
        <p:sp>
          <p:nvSpPr>
            <p:cNvPr id="43" name="Rectangle: Rounded Corners 42">
              <a:extLst>
                <a:ext uri="{FF2B5EF4-FFF2-40B4-BE49-F238E27FC236}">
                  <a16:creationId xmlns:a16="http://schemas.microsoft.com/office/drawing/2014/main" id="{A47270E2-67C4-8CBE-2B8E-A1508DE5309C}"/>
                </a:ext>
              </a:extLst>
            </p:cNvPr>
            <p:cNvSpPr/>
            <p:nvPr/>
          </p:nvSpPr>
          <p:spPr>
            <a:xfrm>
              <a:off x="6368143" y="1122088"/>
              <a:ext cx="5682721" cy="507566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Ubuntu"/>
                <a:ea typeface="+mn-ea"/>
                <a:cs typeface="+mn-cs"/>
              </a:endParaRPr>
            </a:p>
          </p:txBody>
        </p:sp>
        <p:sp>
          <p:nvSpPr>
            <p:cNvPr id="44" name="Rectangle: Rounded Corners 43">
              <a:extLst>
                <a:ext uri="{FF2B5EF4-FFF2-40B4-BE49-F238E27FC236}">
                  <a16:creationId xmlns:a16="http://schemas.microsoft.com/office/drawing/2014/main" id="{C68AA6AF-C21B-FC6B-AEE2-E10857989EA8}"/>
                </a:ext>
              </a:extLst>
            </p:cNvPr>
            <p:cNvSpPr/>
            <p:nvPr/>
          </p:nvSpPr>
          <p:spPr>
            <a:xfrm>
              <a:off x="6368143" y="2008861"/>
              <a:ext cx="5676364" cy="720046"/>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sp>
          <p:nvSpPr>
            <p:cNvPr id="45" name="Rectangle: Rounded Corners 44">
              <a:extLst>
                <a:ext uri="{FF2B5EF4-FFF2-40B4-BE49-F238E27FC236}">
                  <a16:creationId xmlns:a16="http://schemas.microsoft.com/office/drawing/2014/main" id="{9942DAC5-EA12-82A1-71EA-72B60FD1BAEE}"/>
                </a:ext>
              </a:extLst>
            </p:cNvPr>
            <p:cNvSpPr/>
            <p:nvPr/>
          </p:nvSpPr>
          <p:spPr>
            <a:xfrm>
              <a:off x="6361786" y="4078428"/>
              <a:ext cx="5682721" cy="1368716"/>
            </a:xfrm>
            <a:prstGeom prst="roundRect">
              <a:avLst/>
            </a:prstGeom>
            <a:grp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sp>
          <p:nvSpPr>
            <p:cNvPr id="46" name="Rectangle: Rounded Corners 45">
              <a:extLst>
                <a:ext uri="{FF2B5EF4-FFF2-40B4-BE49-F238E27FC236}">
                  <a16:creationId xmlns:a16="http://schemas.microsoft.com/office/drawing/2014/main" id="{807AB45B-739D-346F-D9BA-52ED4DB37579}"/>
                </a:ext>
              </a:extLst>
            </p:cNvPr>
            <p:cNvSpPr/>
            <p:nvPr/>
          </p:nvSpPr>
          <p:spPr>
            <a:xfrm>
              <a:off x="6361786" y="3008391"/>
              <a:ext cx="5682721" cy="76123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pic>
          <p:nvPicPr>
            <p:cNvPr id="47" name="Picture 46" descr="Icon&#10;&#10;Description automatically generated">
              <a:extLst>
                <a:ext uri="{FF2B5EF4-FFF2-40B4-BE49-F238E27FC236}">
                  <a16:creationId xmlns:a16="http://schemas.microsoft.com/office/drawing/2014/main" id="{F6535F65-FA98-92D6-B0CD-50A28504BE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80036" y="2058080"/>
              <a:ext cx="1208270" cy="551640"/>
            </a:xfrm>
            <a:prstGeom prst="rect">
              <a:avLst/>
            </a:prstGeom>
            <a:grpFill/>
          </p:spPr>
        </p:pic>
      </p:grpSp>
      <p:pic>
        <p:nvPicPr>
          <p:cNvPr id="48" name="Picture 47">
            <a:extLst>
              <a:ext uri="{FF2B5EF4-FFF2-40B4-BE49-F238E27FC236}">
                <a16:creationId xmlns:a16="http://schemas.microsoft.com/office/drawing/2014/main" id="{BFE408BF-AB53-D34A-24BE-C56108C3E62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15282" y="1541660"/>
            <a:ext cx="1127429" cy="704643"/>
          </a:xfrm>
          <a:prstGeom prst="rect">
            <a:avLst/>
          </a:prstGeom>
        </p:spPr>
      </p:pic>
      <p:pic>
        <p:nvPicPr>
          <p:cNvPr id="49" name="Picture 48" descr="Icon&#10;&#10;Description automatically generated">
            <a:extLst>
              <a:ext uri="{FF2B5EF4-FFF2-40B4-BE49-F238E27FC236}">
                <a16:creationId xmlns:a16="http://schemas.microsoft.com/office/drawing/2014/main" id="{DE12294E-2423-89BA-08AC-BFE791C2252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16968" y="2823608"/>
            <a:ext cx="698950" cy="767140"/>
          </a:xfrm>
          <a:prstGeom prst="rect">
            <a:avLst/>
          </a:prstGeom>
        </p:spPr>
      </p:pic>
      <p:pic>
        <p:nvPicPr>
          <p:cNvPr id="50" name="Picture 49">
            <a:extLst>
              <a:ext uri="{FF2B5EF4-FFF2-40B4-BE49-F238E27FC236}">
                <a16:creationId xmlns:a16="http://schemas.microsoft.com/office/drawing/2014/main" id="{FBC16470-6EC7-0956-CF26-638C5D278EEA}"/>
              </a:ext>
            </a:extLst>
          </p:cNvPr>
          <p:cNvPicPr>
            <a:picLocks noChangeAspect="1"/>
          </p:cNvPicPr>
          <p:nvPr/>
        </p:nvPicPr>
        <p:blipFill>
          <a:blip r:embed="rId9"/>
          <a:stretch>
            <a:fillRect/>
          </a:stretch>
        </p:blipFill>
        <p:spPr>
          <a:xfrm>
            <a:off x="9926583" y="1882820"/>
            <a:ext cx="310981" cy="306586"/>
          </a:xfrm>
          <a:prstGeom prst="rect">
            <a:avLst/>
          </a:prstGeom>
        </p:spPr>
      </p:pic>
      <p:pic>
        <p:nvPicPr>
          <p:cNvPr id="51" name="Graphic 50">
            <a:extLst>
              <a:ext uri="{FF2B5EF4-FFF2-40B4-BE49-F238E27FC236}">
                <a16:creationId xmlns:a16="http://schemas.microsoft.com/office/drawing/2014/main" id="{433511AC-0C7A-9B6C-1E33-B60BC8B7D5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63173" y="2721956"/>
            <a:ext cx="883850" cy="820835"/>
          </a:xfrm>
          <a:prstGeom prst="rect">
            <a:avLst/>
          </a:prstGeom>
        </p:spPr>
      </p:pic>
      <p:pic>
        <p:nvPicPr>
          <p:cNvPr id="52" name="Picture 51">
            <a:extLst>
              <a:ext uri="{FF2B5EF4-FFF2-40B4-BE49-F238E27FC236}">
                <a16:creationId xmlns:a16="http://schemas.microsoft.com/office/drawing/2014/main" id="{D16BA9C4-806B-A80C-C621-460DEB5E6A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6663" y="521183"/>
            <a:ext cx="1259840" cy="767715"/>
          </a:xfrm>
          <a:prstGeom prst="rect">
            <a:avLst/>
          </a:prstGeom>
        </p:spPr>
      </p:pic>
      <p:pic>
        <p:nvPicPr>
          <p:cNvPr id="53" name="Picture 52" descr="A blue and yellow snake logo&#10;&#10;Description automatically generated">
            <a:extLst>
              <a:ext uri="{FF2B5EF4-FFF2-40B4-BE49-F238E27FC236}">
                <a16:creationId xmlns:a16="http://schemas.microsoft.com/office/drawing/2014/main" id="{95B74799-0CF3-78FF-2C6F-D7B92AA3EC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13765" y="2875476"/>
            <a:ext cx="698950" cy="767140"/>
          </a:xfrm>
          <a:prstGeom prst="rect">
            <a:avLst/>
          </a:prstGeom>
        </p:spPr>
      </p:pic>
      <p:pic>
        <p:nvPicPr>
          <p:cNvPr id="54" name="Picture 53" descr="A blue and purple logo&#10;&#10;Description automatically generated">
            <a:extLst>
              <a:ext uri="{FF2B5EF4-FFF2-40B4-BE49-F238E27FC236}">
                <a16:creationId xmlns:a16="http://schemas.microsoft.com/office/drawing/2014/main" id="{74B4B125-59D5-910A-09E5-2B9EAFE554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02964" y="4279781"/>
            <a:ext cx="695115" cy="621792"/>
          </a:xfrm>
          <a:prstGeom prst="rect">
            <a:avLst/>
          </a:prstGeom>
        </p:spPr>
      </p:pic>
      <p:pic>
        <p:nvPicPr>
          <p:cNvPr id="55" name="Graphic 54">
            <a:extLst>
              <a:ext uri="{FF2B5EF4-FFF2-40B4-BE49-F238E27FC236}">
                <a16:creationId xmlns:a16="http://schemas.microsoft.com/office/drawing/2014/main" id="{51288627-D750-FA1B-6D1F-E89677FFC8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20668" y="4305066"/>
            <a:ext cx="549452" cy="549452"/>
          </a:xfrm>
          <a:prstGeom prst="rect">
            <a:avLst/>
          </a:prstGeom>
        </p:spPr>
      </p:pic>
      <p:pic>
        <p:nvPicPr>
          <p:cNvPr id="56" name="Graphic 55">
            <a:hlinkClick r:id="rId17"/>
            <a:extLst>
              <a:ext uri="{FF2B5EF4-FFF2-40B4-BE49-F238E27FC236}">
                <a16:creationId xmlns:a16="http://schemas.microsoft.com/office/drawing/2014/main" id="{05EED36D-BC80-4AF7-3056-9878A6DEC5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90048" y="4270810"/>
            <a:ext cx="607678" cy="607678"/>
          </a:xfrm>
          <a:prstGeom prst="rect">
            <a:avLst/>
          </a:prstGeom>
        </p:spPr>
      </p:pic>
      <p:pic>
        <p:nvPicPr>
          <p:cNvPr id="57" name="Graphic 56">
            <a:extLst>
              <a:ext uri="{FF2B5EF4-FFF2-40B4-BE49-F238E27FC236}">
                <a16:creationId xmlns:a16="http://schemas.microsoft.com/office/drawing/2014/main" id="{267DB3B3-A220-9B29-7C68-957FB1FEF6A1}"/>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078777" y="4960460"/>
            <a:ext cx="702169" cy="623988"/>
          </a:xfrm>
          <a:prstGeom prst="rect">
            <a:avLst/>
          </a:prstGeom>
        </p:spPr>
      </p:pic>
      <p:pic>
        <p:nvPicPr>
          <p:cNvPr id="58" name="Graphic 57">
            <a:extLst>
              <a:ext uri="{FF2B5EF4-FFF2-40B4-BE49-F238E27FC236}">
                <a16:creationId xmlns:a16="http://schemas.microsoft.com/office/drawing/2014/main" id="{573D53D1-955F-9075-C601-AB87A4C5D52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04122" y="4974322"/>
            <a:ext cx="644339" cy="644339"/>
          </a:xfrm>
          <a:prstGeom prst="rect">
            <a:avLst/>
          </a:prstGeom>
        </p:spPr>
      </p:pic>
      <p:pic>
        <p:nvPicPr>
          <p:cNvPr id="59" name="Graphic 58">
            <a:extLst>
              <a:ext uri="{FF2B5EF4-FFF2-40B4-BE49-F238E27FC236}">
                <a16:creationId xmlns:a16="http://schemas.microsoft.com/office/drawing/2014/main" id="{13144BDE-E724-42EB-14B8-11A0CCF492B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33237" y="4996672"/>
            <a:ext cx="625380" cy="625380"/>
          </a:xfrm>
          <a:prstGeom prst="rect">
            <a:avLst/>
          </a:prstGeom>
        </p:spPr>
      </p:pic>
      <p:pic>
        <p:nvPicPr>
          <p:cNvPr id="60" name="Graphic 59">
            <a:extLst>
              <a:ext uri="{FF2B5EF4-FFF2-40B4-BE49-F238E27FC236}">
                <a16:creationId xmlns:a16="http://schemas.microsoft.com/office/drawing/2014/main" id="{FAFECA61-6386-B54E-C568-08054EBC1C8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90423" y="5004949"/>
            <a:ext cx="613712" cy="613712"/>
          </a:xfrm>
          <a:prstGeom prst="rect">
            <a:avLst/>
          </a:prstGeom>
        </p:spPr>
      </p:pic>
      <p:pic>
        <p:nvPicPr>
          <p:cNvPr id="61" name="Graphic 60">
            <a:extLst>
              <a:ext uri="{FF2B5EF4-FFF2-40B4-BE49-F238E27FC236}">
                <a16:creationId xmlns:a16="http://schemas.microsoft.com/office/drawing/2014/main" id="{8223491E-6582-0B1D-B75E-0E87351D155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209383" y="4996672"/>
            <a:ext cx="625380" cy="625380"/>
          </a:xfrm>
          <a:prstGeom prst="rect">
            <a:avLst/>
          </a:prstGeom>
        </p:spPr>
      </p:pic>
      <p:pic>
        <p:nvPicPr>
          <p:cNvPr id="62" name="Graphic 61">
            <a:extLst>
              <a:ext uri="{FF2B5EF4-FFF2-40B4-BE49-F238E27FC236}">
                <a16:creationId xmlns:a16="http://schemas.microsoft.com/office/drawing/2014/main" id="{7CA81E9C-B4E7-ADE7-3EBF-8340CA2AFB6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455358" y="4288255"/>
            <a:ext cx="549452" cy="549452"/>
          </a:xfrm>
          <a:prstGeom prst="rect">
            <a:avLst/>
          </a:prstGeom>
        </p:spPr>
      </p:pic>
      <p:pic>
        <p:nvPicPr>
          <p:cNvPr id="63" name="Graphic 62">
            <a:extLst>
              <a:ext uri="{FF2B5EF4-FFF2-40B4-BE49-F238E27FC236}">
                <a16:creationId xmlns:a16="http://schemas.microsoft.com/office/drawing/2014/main" id="{99CA8BCE-B9B8-2151-E4C5-1A033D9756B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910346" y="4224836"/>
            <a:ext cx="635535" cy="635535"/>
          </a:xfrm>
          <a:prstGeom prst="rect">
            <a:avLst/>
          </a:prstGeom>
        </p:spPr>
      </p:pic>
      <p:pic>
        <p:nvPicPr>
          <p:cNvPr id="3" name="Graphic 2">
            <a:extLst>
              <a:ext uri="{FF2B5EF4-FFF2-40B4-BE49-F238E27FC236}">
                <a16:creationId xmlns:a16="http://schemas.microsoft.com/office/drawing/2014/main" id="{72EE426E-768C-295D-0AB2-E57A5E6DFAF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72239" y="5864694"/>
            <a:ext cx="873642" cy="873642"/>
          </a:xfrm>
          <a:prstGeom prst="rect">
            <a:avLst/>
          </a:prstGeom>
        </p:spPr>
      </p:pic>
      <p:pic>
        <p:nvPicPr>
          <p:cNvPr id="6" name="Graphic 5">
            <a:extLst>
              <a:ext uri="{FF2B5EF4-FFF2-40B4-BE49-F238E27FC236}">
                <a16:creationId xmlns:a16="http://schemas.microsoft.com/office/drawing/2014/main" id="{888F5402-0D64-8FC2-4020-B20DC1700C8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23810" y="5920515"/>
            <a:ext cx="762000" cy="762000"/>
          </a:xfrm>
          <a:prstGeom prst="rect">
            <a:avLst/>
          </a:prstGeom>
        </p:spPr>
      </p:pic>
      <p:pic>
        <p:nvPicPr>
          <p:cNvPr id="11" name="Graphic 10">
            <a:extLst>
              <a:ext uri="{FF2B5EF4-FFF2-40B4-BE49-F238E27FC236}">
                <a16:creationId xmlns:a16="http://schemas.microsoft.com/office/drawing/2014/main" id="{E17690D1-5DA1-4080-912E-B3CF42B3485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67317" y="5920515"/>
            <a:ext cx="762000" cy="762000"/>
          </a:xfrm>
          <a:prstGeom prst="rect">
            <a:avLst/>
          </a:prstGeom>
        </p:spPr>
      </p:pic>
    </p:spTree>
    <p:extLst>
      <p:ext uri="{BB962C8B-B14F-4D97-AF65-F5344CB8AC3E}">
        <p14:creationId xmlns:p14="http://schemas.microsoft.com/office/powerpoint/2010/main" val="413995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89">
            <a:extLst>
              <a:ext uri="{FF2B5EF4-FFF2-40B4-BE49-F238E27FC236}">
                <a16:creationId xmlns:a16="http://schemas.microsoft.com/office/drawing/2014/main" id="{C3D5C390-E008-40EC-BF03-8E7283F07046}"/>
              </a:ext>
            </a:extLst>
          </p:cNvPr>
          <p:cNvSpPr/>
          <p:nvPr/>
        </p:nvSpPr>
        <p:spPr bwMode="auto">
          <a:xfrm rot="10800000" flipV="1">
            <a:off x="206444" y="637868"/>
            <a:ext cx="7559536" cy="6141303"/>
          </a:xfrm>
          <a:prstGeom prst="roundRect">
            <a:avLst>
              <a:gd name="adj" fmla="val 4835"/>
            </a:avLst>
          </a:prstGeom>
          <a:solidFill>
            <a:schemeClr val="bg1">
              <a:lumMod val="95000"/>
            </a:schemeClr>
          </a:solidFill>
          <a:ln w="6350" cap="flat" cmpd="sng" algn="ctr">
            <a:noFill/>
            <a:prstDash val="solid"/>
            <a:round/>
            <a:headEnd type="none" w="med" len="med"/>
            <a:tailEnd type="none" w="med" len="med"/>
          </a:ln>
          <a:effectLst/>
        </p:spPr>
        <p:txBody>
          <a:bodyPr vert="horz" wrap="square" lIns="91440" tIns="182880" rIns="91440" bIns="0" numCol="1" rtlCol="0" anchor="t" anchorCtr="0" compatLnSpc="1">
            <a:prstTxWarp prst="textNoShape">
              <a:avLst/>
            </a:prstTxWarp>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Leverage GCP Services &amp; modern Gen AI Tools </a:t>
            </a:r>
            <a:r>
              <a:rPr lang="en-US" sz="1200">
                <a:solidFill>
                  <a:prstClr val="black"/>
                </a:solidFill>
              </a:rPr>
              <a:t>to design a Gen AI Voice/Chat Bot Assistant that assists with grocery shopping and is capable of handing multiple queries</a:t>
            </a:r>
            <a:endParaRPr lang="en-US" sz="1200">
              <a:solidFill>
                <a:prstClr val="black"/>
              </a:solidFill>
              <a:highlight>
                <a:srgbClr val="FFFF00"/>
              </a:highlight>
            </a:endParaRP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Google Cloud Vertex AI or </a:t>
            </a:r>
            <a:r>
              <a:rPr kumimoji="0" lang="en-US" sz="1200" b="1" i="0" u="none" strike="noStrike" kern="1200" cap="none" spc="0" normalizeH="0" baseline="0" noProof="0" err="1">
                <a:ln>
                  <a:noFill/>
                </a:ln>
                <a:solidFill>
                  <a:prstClr val="black"/>
                </a:solidFill>
                <a:effectLst/>
                <a:uLnTx/>
                <a:uFillTx/>
                <a:ea typeface="+mn-ea"/>
                <a:cs typeface="+mn-cs"/>
              </a:rPr>
              <a:t>Dialogflow</a:t>
            </a:r>
            <a:r>
              <a:rPr kumimoji="0" lang="en-US" sz="1200" b="1" i="0" u="none" strike="noStrike" kern="1200" cap="none" spc="0" normalizeH="0" baseline="0" noProof="0">
                <a:ln>
                  <a:noFill/>
                </a:ln>
                <a:solidFill>
                  <a:prstClr val="black"/>
                </a:solidFill>
                <a:effectLst/>
                <a:uLnTx/>
                <a:uFillTx/>
                <a:ea typeface="+mn-ea"/>
                <a:cs typeface="+mn-cs"/>
              </a:rPr>
              <a:t> CX </a:t>
            </a:r>
            <a:r>
              <a:rPr kumimoji="0" lang="en-US" sz="1200" b="0" i="0" u="none" strike="noStrike" kern="1200" cap="none" spc="0" normalizeH="0" baseline="0" noProof="0">
                <a:ln>
                  <a:noFill/>
                </a:ln>
                <a:solidFill>
                  <a:prstClr val="black"/>
                </a:solidFill>
                <a:effectLst/>
                <a:uLnTx/>
                <a:uFillTx/>
                <a:ea typeface="+mn-ea"/>
                <a:cs typeface="+mn-cs"/>
              </a:rPr>
              <a:t>: To interpret and understand the natural language queries from users regarding inventory, product availability, &amp; similar items.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Dialogflow CX </a:t>
            </a:r>
            <a:r>
              <a:rPr kumimoji="0" lang="en-US" sz="1200" b="0" i="0" u="none" strike="noStrike" kern="1200" cap="none" spc="0" normalizeH="0" baseline="0" noProof="0">
                <a:ln>
                  <a:noFill/>
                </a:ln>
                <a:solidFill>
                  <a:prstClr val="black"/>
                </a:solidFill>
                <a:effectLst/>
                <a:uLnTx/>
                <a:uFillTx/>
                <a:ea typeface="+mn-ea"/>
                <a:cs typeface="+mn-cs"/>
              </a:rPr>
              <a:t>: To enable the Voice/Chatbot to generate &amp; comprehend complex conversations with human-like interactions</a:t>
            </a:r>
          </a:p>
          <a:p>
            <a:pPr marL="742950" lvl="1" indent="-285750">
              <a:buFont typeface="Wingdings" panose="05000000000000000000" pitchFamily="2" charset="2"/>
              <a:buChar char="Ø"/>
              <a:defRPr/>
            </a:pPr>
            <a:r>
              <a:rPr lang="en-US" sz="1200" b="1" err="1"/>
              <a:t>Dialogflow</a:t>
            </a:r>
            <a:r>
              <a:rPr lang="en-US" sz="1200" b="1"/>
              <a:t> CX </a:t>
            </a:r>
            <a:r>
              <a:rPr kumimoji="0" lang="en-US" sz="1200" b="1" i="0" u="none" strike="noStrike" kern="1200" cap="none" spc="0" normalizeH="0" baseline="0" noProof="0">
                <a:ln>
                  <a:noFill/>
                </a:ln>
                <a:solidFill>
                  <a:prstClr val="black"/>
                </a:solidFill>
                <a:effectLst/>
                <a:uLnTx/>
                <a:uFillTx/>
                <a:ea typeface="+mn-ea"/>
                <a:cs typeface="+mn-cs"/>
              </a:rPr>
              <a:t>: </a:t>
            </a:r>
            <a:r>
              <a:rPr kumimoji="0" lang="en-US" sz="1200" b="0" i="0" u="none" strike="noStrike" kern="1200" cap="none" spc="0" normalizeH="0" baseline="0" noProof="0">
                <a:ln>
                  <a:noFill/>
                </a:ln>
                <a:solidFill>
                  <a:prstClr val="black"/>
                </a:solidFill>
                <a:effectLst/>
                <a:uLnTx/>
                <a:uFillTx/>
                <a:ea typeface="+mn-ea"/>
                <a:cs typeface="+mn-cs"/>
              </a:rPr>
              <a:t>To host &amp; manage the Voice/Chatbot, providing the interface for users to interact with the AI assistant across various channels like web, mobile, or in-store kiosks. </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Cloud Vision AI </a:t>
            </a:r>
            <a:r>
              <a:rPr kumimoji="0" lang="en-US" sz="1200" b="0" i="0" u="none" strike="noStrike" kern="1200" cap="none" spc="0" normalizeH="0" baseline="0" noProof="0">
                <a:ln>
                  <a:noFill/>
                </a:ln>
                <a:solidFill>
                  <a:prstClr val="black"/>
                </a:solidFill>
                <a:effectLst/>
                <a:uLnTx/>
                <a:uFillTx/>
                <a:ea typeface="+mn-ea"/>
                <a:cs typeface="+mn-cs"/>
              </a:rPr>
              <a:t>: To allow user to search items using images.</a:t>
            </a:r>
          </a:p>
          <a:p>
            <a:pPr marL="742950" lvl="1" indent="-285750">
              <a:buFont typeface="Wingdings" panose="05000000000000000000" pitchFamily="2" charset="2"/>
              <a:buChar char="Ø"/>
              <a:defRPr/>
            </a:pPr>
            <a:r>
              <a:rPr lang="en-US" sz="1200" b="1"/>
              <a:t>Elasticsearch on Google Cloud</a:t>
            </a:r>
            <a:r>
              <a:rPr lang="en-US" sz="1200"/>
              <a:t> (hosted on Google Cloud) </a:t>
            </a:r>
            <a:r>
              <a:rPr kumimoji="0" lang="en-US" sz="1200" b="0" i="0" u="none" strike="noStrike" kern="1200" cap="none" spc="0" normalizeH="0" baseline="0" noProof="0">
                <a:ln>
                  <a:noFill/>
                </a:ln>
                <a:solidFill>
                  <a:prstClr val="black"/>
                </a:solidFill>
                <a:effectLst/>
                <a:uLnTx/>
                <a:uFillTx/>
                <a:ea typeface="+mn-ea"/>
                <a:cs typeface="+mn-cs"/>
              </a:rPr>
              <a:t>: To enable fast and efficient search capabilities within the inventory database, allowing the Voice/Chatbot to quickly return relevant product information and alternatives.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Google Cloud Workflows </a:t>
            </a:r>
            <a:r>
              <a:rPr kumimoji="0" lang="en-US" sz="1200" b="0" i="0" u="none" strike="noStrike" kern="1200" cap="none" spc="0" normalizeH="0" baseline="0" noProof="0">
                <a:ln>
                  <a:noFill/>
                </a:ln>
                <a:solidFill>
                  <a:prstClr val="black"/>
                </a:solidFill>
                <a:effectLst/>
                <a:uLnTx/>
                <a:uFillTx/>
                <a:ea typeface="+mn-ea"/>
                <a:cs typeface="+mn-cs"/>
              </a:rPr>
              <a:t>: For automating workflows, such as integrating the Voice/Chatbot with the store's inventory management system or triggering notifications for inventory updates.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Find ways to scale the project</a:t>
            </a:r>
            <a:r>
              <a:rPr lang="en-US" sz="1200">
                <a:solidFill>
                  <a:prstClr val="black"/>
                </a:solidFill>
              </a:rPr>
              <a:t>: the </a:t>
            </a:r>
            <a:r>
              <a:rPr kumimoji="0" lang="en-US" sz="1200" b="0" i="0" u="none" strike="noStrike" kern="1200" cap="none" spc="0" normalizeH="0" baseline="0" noProof="0">
                <a:ln>
                  <a:noFill/>
                </a:ln>
                <a:solidFill>
                  <a:prstClr val="black"/>
                </a:solidFill>
                <a:effectLst/>
                <a:uLnTx/>
                <a:uFillTx/>
                <a:ea typeface="+mn-ea"/>
                <a:cs typeface="+mn-cs"/>
              </a:rPr>
              <a:t>solution should be able to handle queries such as providing inventory information, and answer questions related to product availability, product comparisons and price comparisons</a:t>
            </a:r>
          </a:p>
          <a:p>
            <a:pPr marL="742950" lvl="1" indent="-285750">
              <a:buFont typeface="Wingdings" panose="05000000000000000000" pitchFamily="2" charset="2"/>
              <a:buChar char="Ø"/>
              <a:defRPr/>
            </a:pPr>
            <a:r>
              <a:rPr lang="en-US" sz="1200" b="1"/>
              <a:t>Cloud </a:t>
            </a:r>
            <a:r>
              <a:rPr lang="en-US" sz="1200" b="1" err="1"/>
              <a:t>Firestore</a:t>
            </a:r>
            <a:r>
              <a:rPr lang="en-US" sz="1200"/>
              <a:t> or </a:t>
            </a:r>
            <a:r>
              <a:rPr lang="en-US" sz="1200" b="1"/>
              <a:t>Bigtable </a:t>
            </a:r>
            <a:r>
              <a:rPr kumimoji="0" lang="en-US" sz="1200" b="0" i="0" u="none" strike="noStrike" kern="1200" cap="none" spc="0" normalizeH="0" baseline="0" noProof="0">
                <a:ln>
                  <a:noFill/>
                </a:ln>
                <a:solidFill>
                  <a:prstClr val="black"/>
                </a:solidFill>
                <a:effectLst/>
                <a:uLnTx/>
                <a:uFillTx/>
                <a:ea typeface="+mn-ea"/>
                <a:cs typeface="+mn-cs"/>
              </a:rPr>
              <a:t>: For storing inventory data, including product info, locations, &amp; similar products. </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Cloud Functions</a:t>
            </a:r>
            <a:r>
              <a:rPr kumimoji="0" lang="en-US" sz="1200" b="0" i="0" u="none" strike="noStrike" kern="1200" cap="none" spc="0" normalizeH="0" baseline="0" noProof="0">
                <a:ln>
                  <a:noFill/>
                </a:ln>
                <a:solidFill>
                  <a:prstClr val="black"/>
                </a:solidFill>
                <a:effectLst/>
                <a:uLnTx/>
                <a:uFillTx/>
                <a:ea typeface="+mn-ea"/>
                <a:cs typeface="+mn-cs"/>
              </a:rPr>
              <a:t>: For executing backend logic, such as processing the shopping list, querying the inventory database, and generating the navigation route. This serverless compute service will allow the application to scale automatically based on demand.</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Google Cloud Storage</a:t>
            </a:r>
            <a:r>
              <a:rPr kumimoji="0" lang="en-US" sz="1200" b="0" i="0" u="none" strike="noStrike" kern="1200" cap="none" spc="0" normalizeH="0" baseline="0" noProof="0">
                <a:ln>
                  <a:noFill/>
                </a:ln>
                <a:solidFill>
                  <a:prstClr val="black"/>
                </a:solidFill>
                <a:effectLst/>
                <a:uLnTx/>
                <a:uFillTx/>
                <a:ea typeface="+mn-ea"/>
                <a:cs typeface="+mn-cs"/>
              </a:rPr>
              <a:t>: To store and manage the uploaded shopping lists, images, and other documents from the users. It can also be used to store the generated store maps.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Present a full solution that is easily deployable and secure using industry standards &amp; best practices</a:t>
            </a:r>
          </a:p>
          <a:p>
            <a:pPr marL="742950" lvl="1" indent="-285750">
              <a:buFont typeface="Wingdings" panose="05000000000000000000" pitchFamily="2" charset="2"/>
              <a:buChar char="Ø"/>
              <a:defRPr/>
            </a:pPr>
            <a:r>
              <a:rPr kumimoji="0" lang="en-US" sz="1200" b="1" i="0" u="none" strike="noStrike" kern="1200" cap="none" spc="0" normalizeH="0" baseline="0" noProof="0">
                <a:ln>
                  <a:noFill/>
                </a:ln>
                <a:solidFill>
                  <a:prstClr val="black"/>
                </a:solidFill>
                <a:effectLst/>
                <a:uLnTx/>
                <a:uFillTx/>
                <a:ea typeface="+mn-ea"/>
                <a:cs typeface="+mn-cs"/>
              </a:rPr>
              <a:t>Cloud Build </a:t>
            </a:r>
            <a:r>
              <a:rPr kumimoji="0" lang="en-US" sz="1200" b="0" i="0" u="none" strike="noStrike" kern="1200" cap="none" spc="0" normalizeH="0" baseline="0" noProof="0">
                <a:ln>
                  <a:noFill/>
                </a:ln>
                <a:solidFill>
                  <a:prstClr val="black"/>
                </a:solidFill>
                <a:effectLst/>
                <a:uLnTx/>
                <a:uFillTx/>
                <a:ea typeface="+mn-ea"/>
                <a:cs typeface="+mn-cs"/>
              </a:rPr>
              <a:t>: For continuous integration and continuous delivery (CI/CD) pipelines, ensuring the smooth deployment and updates of the Voice/Chatbot and related services.</a:t>
            </a:r>
          </a:p>
          <a:p>
            <a:pPr marL="742950" lvl="1" indent="-285750">
              <a:buFont typeface="Wingdings" panose="05000000000000000000" pitchFamily="2" charset="2"/>
              <a:buChar char="Ø"/>
              <a:defRPr/>
            </a:pPr>
            <a:r>
              <a:rPr lang="en-US" sz="1200" b="1">
                <a:solidFill>
                  <a:prstClr val="black"/>
                </a:solidFill>
              </a:rPr>
              <a:t>Google Cloud Monitoring and Google Cloud Logging </a:t>
            </a:r>
            <a:r>
              <a:rPr lang="en-US" sz="1200">
                <a:solidFill>
                  <a:prstClr val="black"/>
                </a:solidFill>
              </a:rPr>
              <a:t>: For monitoring the performance of your Voice/Chatbot and backend services, and for keeping detailed logs of operations for debugging and analysis.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0" u="none" strike="noStrike" kern="1200" cap="none" spc="0" normalizeH="0" baseline="0" noProof="0">
                <a:ln>
                  <a:noFill/>
                </a:ln>
                <a:solidFill>
                  <a:prstClr val="black"/>
                </a:solidFill>
                <a:effectLst/>
                <a:uLnTx/>
                <a:uFillTx/>
                <a:ea typeface="+mn-ea"/>
                <a:cs typeface="+mn-cs"/>
              </a:rPr>
              <a:t>Clearly document all the technical and functional processes of the solution</a:t>
            </a:r>
          </a:p>
        </p:txBody>
      </p:sp>
      <p:sp>
        <p:nvSpPr>
          <p:cNvPr id="4" name="Title 3">
            <a:extLst>
              <a:ext uri="{FF2B5EF4-FFF2-40B4-BE49-F238E27FC236}">
                <a16:creationId xmlns:a16="http://schemas.microsoft.com/office/drawing/2014/main" id="{8BB89BED-2FA4-4A72-B91D-CED542B6BB0C}"/>
              </a:ext>
            </a:extLst>
          </p:cNvPr>
          <p:cNvSpPr>
            <a:spLocks noGrp="1"/>
          </p:cNvSpPr>
          <p:nvPr>
            <p:ph type="title"/>
          </p:nvPr>
        </p:nvSpPr>
        <p:spPr>
          <a:xfrm>
            <a:off x="345878" y="-557203"/>
            <a:ext cx="6627290" cy="1115442"/>
          </a:xfrm>
        </p:spPr>
        <p:txBody>
          <a:bodyPr vert="horz" lIns="0" tIns="0" rIns="0" bIns="0" rtlCol="0" anchor="b">
            <a:noAutofit/>
          </a:bodyPr>
          <a:lstStyle/>
          <a:p>
            <a:r>
              <a:rPr lang="en-GB" sz="1600" cap="none"/>
              <a:t>Proposed Tech Stack – GCP Or Open Source</a:t>
            </a:r>
          </a:p>
        </p:txBody>
      </p:sp>
      <p:sp>
        <p:nvSpPr>
          <p:cNvPr id="9" name="Pentagon 90">
            <a:extLst>
              <a:ext uri="{FF2B5EF4-FFF2-40B4-BE49-F238E27FC236}">
                <a16:creationId xmlns:a16="http://schemas.microsoft.com/office/drawing/2014/main" id="{9417E78B-B1F7-4051-9F16-DFE269B53A06}"/>
              </a:ext>
            </a:extLst>
          </p:cNvPr>
          <p:cNvSpPr/>
          <p:nvPr/>
        </p:nvSpPr>
        <p:spPr bwMode="auto">
          <a:xfrm>
            <a:off x="5271036" y="106384"/>
            <a:ext cx="2807741" cy="531485"/>
          </a:xfrm>
          <a:prstGeom prst="homePlate">
            <a:avLst>
              <a:gd name="adj" fmla="val 39552"/>
            </a:avLst>
          </a:prstGeom>
          <a:solidFill>
            <a:schemeClr val="accent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Ubuntu"/>
                <a:ea typeface="Verdana"/>
                <a:cs typeface="+mn-cs"/>
              </a:rPr>
              <a:t>Modern Tech Stack</a:t>
            </a:r>
          </a:p>
        </p:txBody>
      </p:sp>
      <p:grpSp>
        <p:nvGrpSpPr>
          <p:cNvPr id="42" name="Group 41">
            <a:extLst>
              <a:ext uri="{FF2B5EF4-FFF2-40B4-BE49-F238E27FC236}">
                <a16:creationId xmlns:a16="http://schemas.microsoft.com/office/drawing/2014/main" id="{5AE56543-02E9-69D5-922D-4EDDBCBA3823}"/>
              </a:ext>
            </a:extLst>
          </p:cNvPr>
          <p:cNvGrpSpPr/>
          <p:nvPr/>
        </p:nvGrpSpPr>
        <p:grpSpPr>
          <a:xfrm>
            <a:off x="7932169" y="319243"/>
            <a:ext cx="4086211" cy="6459929"/>
            <a:chOff x="6361786" y="1122088"/>
            <a:chExt cx="5689078" cy="5075662"/>
          </a:xfrm>
          <a:solidFill>
            <a:schemeClr val="bg1"/>
          </a:solidFill>
        </p:grpSpPr>
        <p:sp>
          <p:nvSpPr>
            <p:cNvPr id="43" name="Rectangle: Rounded Corners 42">
              <a:extLst>
                <a:ext uri="{FF2B5EF4-FFF2-40B4-BE49-F238E27FC236}">
                  <a16:creationId xmlns:a16="http://schemas.microsoft.com/office/drawing/2014/main" id="{A47270E2-67C4-8CBE-2B8E-A1508DE5309C}"/>
                </a:ext>
              </a:extLst>
            </p:cNvPr>
            <p:cNvSpPr/>
            <p:nvPr/>
          </p:nvSpPr>
          <p:spPr>
            <a:xfrm>
              <a:off x="6368143" y="1122088"/>
              <a:ext cx="5682721" cy="5075662"/>
            </a:xfrm>
            <a:prstGeom prst="roundRect">
              <a:avLst/>
            </a:prstGeom>
            <a:gradFill>
              <a:gsLst>
                <a:gs pos="0">
                  <a:schemeClr val="bg1"/>
                </a:gs>
                <a:gs pos="100000">
                  <a:srgbClr val="FFDA8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Ubuntu"/>
                <a:ea typeface="+mn-ea"/>
                <a:cs typeface="+mn-cs"/>
              </a:endParaRPr>
            </a:p>
          </p:txBody>
        </p:sp>
        <p:sp>
          <p:nvSpPr>
            <p:cNvPr id="44" name="Rectangle: Rounded Corners 43">
              <a:extLst>
                <a:ext uri="{FF2B5EF4-FFF2-40B4-BE49-F238E27FC236}">
                  <a16:creationId xmlns:a16="http://schemas.microsoft.com/office/drawing/2014/main" id="{C68AA6AF-C21B-FC6B-AEE2-E10857989EA8}"/>
                </a:ext>
              </a:extLst>
            </p:cNvPr>
            <p:cNvSpPr/>
            <p:nvPr/>
          </p:nvSpPr>
          <p:spPr>
            <a:xfrm>
              <a:off x="6368143" y="2008861"/>
              <a:ext cx="5676364" cy="720046"/>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sp>
          <p:nvSpPr>
            <p:cNvPr id="45" name="Rectangle: Rounded Corners 44">
              <a:extLst>
                <a:ext uri="{FF2B5EF4-FFF2-40B4-BE49-F238E27FC236}">
                  <a16:creationId xmlns:a16="http://schemas.microsoft.com/office/drawing/2014/main" id="{9942DAC5-EA12-82A1-71EA-72B60FD1BAEE}"/>
                </a:ext>
              </a:extLst>
            </p:cNvPr>
            <p:cNvSpPr/>
            <p:nvPr/>
          </p:nvSpPr>
          <p:spPr>
            <a:xfrm>
              <a:off x="6361786" y="4078428"/>
              <a:ext cx="5682721" cy="1368716"/>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sp>
          <p:nvSpPr>
            <p:cNvPr id="46" name="Rectangle: Rounded Corners 45">
              <a:extLst>
                <a:ext uri="{FF2B5EF4-FFF2-40B4-BE49-F238E27FC236}">
                  <a16:creationId xmlns:a16="http://schemas.microsoft.com/office/drawing/2014/main" id="{807AB45B-739D-346F-D9BA-52ED4DB37579}"/>
                </a:ext>
              </a:extLst>
            </p:cNvPr>
            <p:cNvSpPr/>
            <p:nvPr/>
          </p:nvSpPr>
          <p:spPr>
            <a:xfrm>
              <a:off x="6361786" y="3008391"/>
              <a:ext cx="5682721" cy="7612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a:ea typeface="+mn-ea"/>
                <a:cs typeface="+mn-cs"/>
              </a:endParaRPr>
            </a:p>
          </p:txBody>
        </p:sp>
        <p:pic>
          <p:nvPicPr>
            <p:cNvPr id="47" name="Picture 46" descr="Icon&#10;&#10;Description automatically generated">
              <a:extLst>
                <a:ext uri="{FF2B5EF4-FFF2-40B4-BE49-F238E27FC236}">
                  <a16:creationId xmlns:a16="http://schemas.microsoft.com/office/drawing/2014/main" id="{F6535F65-FA98-92D6-B0CD-50A28504BE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80036" y="2058080"/>
              <a:ext cx="1208270" cy="551640"/>
            </a:xfrm>
            <a:prstGeom prst="rect">
              <a:avLst/>
            </a:prstGeom>
            <a:grpFill/>
          </p:spPr>
        </p:pic>
      </p:grpSp>
      <p:pic>
        <p:nvPicPr>
          <p:cNvPr id="48" name="Picture 47">
            <a:extLst>
              <a:ext uri="{FF2B5EF4-FFF2-40B4-BE49-F238E27FC236}">
                <a16:creationId xmlns:a16="http://schemas.microsoft.com/office/drawing/2014/main" id="{BFE408BF-AB53-D34A-24BE-C56108C3E62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15282" y="1541660"/>
            <a:ext cx="1127429" cy="704643"/>
          </a:xfrm>
          <a:prstGeom prst="rect">
            <a:avLst/>
          </a:prstGeom>
        </p:spPr>
      </p:pic>
      <p:pic>
        <p:nvPicPr>
          <p:cNvPr id="49" name="Picture 48" descr="Icon&#10;&#10;Description automatically generated">
            <a:extLst>
              <a:ext uri="{FF2B5EF4-FFF2-40B4-BE49-F238E27FC236}">
                <a16:creationId xmlns:a16="http://schemas.microsoft.com/office/drawing/2014/main" id="{DE12294E-2423-89BA-08AC-BFE791C2252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616968" y="2823608"/>
            <a:ext cx="698950" cy="767140"/>
          </a:xfrm>
          <a:prstGeom prst="rect">
            <a:avLst/>
          </a:prstGeom>
        </p:spPr>
      </p:pic>
      <p:pic>
        <p:nvPicPr>
          <p:cNvPr id="50" name="Picture 49">
            <a:extLst>
              <a:ext uri="{FF2B5EF4-FFF2-40B4-BE49-F238E27FC236}">
                <a16:creationId xmlns:a16="http://schemas.microsoft.com/office/drawing/2014/main" id="{FBC16470-6EC7-0956-CF26-638C5D278EEA}"/>
              </a:ext>
            </a:extLst>
          </p:cNvPr>
          <p:cNvPicPr>
            <a:picLocks noChangeAspect="1"/>
          </p:cNvPicPr>
          <p:nvPr/>
        </p:nvPicPr>
        <p:blipFill>
          <a:blip r:embed="rId9"/>
          <a:stretch>
            <a:fillRect/>
          </a:stretch>
        </p:blipFill>
        <p:spPr>
          <a:xfrm>
            <a:off x="9926583" y="1882820"/>
            <a:ext cx="310981" cy="306586"/>
          </a:xfrm>
          <a:prstGeom prst="rect">
            <a:avLst/>
          </a:prstGeom>
        </p:spPr>
      </p:pic>
      <p:pic>
        <p:nvPicPr>
          <p:cNvPr id="51" name="Graphic 50">
            <a:extLst>
              <a:ext uri="{FF2B5EF4-FFF2-40B4-BE49-F238E27FC236}">
                <a16:creationId xmlns:a16="http://schemas.microsoft.com/office/drawing/2014/main" id="{433511AC-0C7A-9B6C-1E33-B60BC8B7D5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63173" y="2721956"/>
            <a:ext cx="883850" cy="820835"/>
          </a:xfrm>
          <a:prstGeom prst="rect">
            <a:avLst/>
          </a:prstGeom>
        </p:spPr>
      </p:pic>
      <p:pic>
        <p:nvPicPr>
          <p:cNvPr id="53" name="Picture 52" descr="A blue and yellow snake logo&#10;&#10;Description automatically generated">
            <a:extLst>
              <a:ext uri="{FF2B5EF4-FFF2-40B4-BE49-F238E27FC236}">
                <a16:creationId xmlns:a16="http://schemas.microsoft.com/office/drawing/2014/main" id="{95B74799-0CF3-78FF-2C6F-D7B92AA3EC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3765" y="2875476"/>
            <a:ext cx="698950" cy="767140"/>
          </a:xfrm>
          <a:prstGeom prst="rect">
            <a:avLst/>
          </a:prstGeom>
        </p:spPr>
      </p:pic>
      <p:pic>
        <p:nvPicPr>
          <p:cNvPr id="3" name="Graphic 2">
            <a:extLst>
              <a:ext uri="{FF2B5EF4-FFF2-40B4-BE49-F238E27FC236}">
                <a16:creationId xmlns:a16="http://schemas.microsoft.com/office/drawing/2014/main" id="{C125820E-A8DE-DB3D-FF4B-F9BB79BA58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95424" y="5018223"/>
            <a:ext cx="722485" cy="722485"/>
          </a:xfrm>
          <a:prstGeom prst="rect">
            <a:avLst/>
          </a:prstGeom>
        </p:spPr>
      </p:pic>
      <p:pic>
        <p:nvPicPr>
          <p:cNvPr id="6" name="Graphic 5">
            <a:extLst>
              <a:ext uri="{FF2B5EF4-FFF2-40B4-BE49-F238E27FC236}">
                <a16:creationId xmlns:a16="http://schemas.microsoft.com/office/drawing/2014/main" id="{E1BAB7EA-804B-3A0A-C045-1259168C6E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19389" y="5010035"/>
            <a:ext cx="722485" cy="722485"/>
          </a:xfrm>
          <a:prstGeom prst="rect">
            <a:avLst/>
          </a:prstGeom>
        </p:spPr>
      </p:pic>
      <p:pic>
        <p:nvPicPr>
          <p:cNvPr id="10" name="Graphic 9">
            <a:extLst>
              <a:ext uri="{FF2B5EF4-FFF2-40B4-BE49-F238E27FC236}">
                <a16:creationId xmlns:a16="http://schemas.microsoft.com/office/drawing/2014/main" id="{AE87A4D2-5C0A-0DA4-50E8-CE511B6A22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63102" y="4952045"/>
            <a:ext cx="722485" cy="722485"/>
          </a:xfrm>
          <a:prstGeom prst="rect">
            <a:avLst/>
          </a:prstGeom>
        </p:spPr>
      </p:pic>
      <p:pic>
        <p:nvPicPr>
          <p:cNvPr id="12" name="Graphic 11">
            <a:extLst>
              <a:ext uri="{FF2B5EF4-FFF2-40B4-BE49-F238E27FC236}">
                <a16:creationId xmlns:a16="http://schemas.microsoft.com/office/drawing/2014/main" id="{66493AFC-B2F5-C7DD-C5F5-B2620F22E5E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83350" y="4209054"/>
            <a:ext cx="722485" cy="722485"/>
          </a:xfrm>
          <a:prstGeom prst="rect">
            <a:avLst/>
          </a:prstGeom>
        </p:spPr>
      </p:pic>
      <p:pic>
        <p:nvPicPr>
          <p:cNvPr id="14" name="Graphic 13">
            <a:extLst>
              <a:ext uri="{FF2B5EF4-FFF2-40B4-BE49-F238E27FC236}">
                <a16:creationId xmlns:a16="http://schemas.microsoft.com/office/drawing/2014/main" id="{D48B4189-BA87-4AC8-CAEF-25A4D1E2BEF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06146" y="4209054"/>
            <a:ext cx="706020" cy="706020"/>
          </a:xfrm>
          <a:prstGeom prst="rect">
            <a:avLst/>
          </a:prstGeom>
        </p:spPr>
      </p:pic>
      <p:pic>
        <p:nvPicPr>
          <p:cNvPr id="16" name="Graphic 15">
            <a:extLst>
              <a:ext uri="{FF2B5EF4-FFF2-40B4-BE49-F238E27FC236}">
                <a16:creationId xmlns:a16="http://schemas.microsoft.com/office/drawing/2014/main" id="{47E9B855-80ED-1812-86E7-F07AE904DC6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147347" y="4173536"/>
            <a:ext cx="722485" cy="722485"/>
          </a:xfrm>
          <a:prstGeom prst="rect">
            <a:avLst/>
          </a:prstGeom>
        </p:spPr>
      </p:pic>
      <p:pic>
        <p:nvPicPr>
          <p:cNvPr id="18" name="Graphic 17">
            <a:extLst>
              <a:ext uri="{FF2B5EF4-FFF2-40B4-BE49-F238E27FC236}">
                <a16:creationId xmlns:a16="http://schemas.microsoft.com/office/drawing/2014/main" id="{F626FA63-680B-D3DB-4B91-F326D2F5DF6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244151" y="4160351"/>
            <a:ext cx="722485" cy="722485"/>
          </a:xfrm>
          <a:prstGeom prst="rect">
            <a:avLst/>
          </a:prstGeom>
        </p:spPr>
      </p:pic>
      <p:pic>
        <p:nvPicPr>
          <p:cNvPr id="20" name="Graphic 19">
            <a:extLst>
              <a:ext uri="{FF2B5EF4-FFF2-40B4-BE49-F238E27FC236}">
                <a16:creationId xmlns:a16="http://schemas.microsoft.com/office/drawing/2014/main" id="{92DD5BDB-F47A-23D5-29F1-C485B216E7F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678607" y="5865652"/>
            <a:ext cx="741883" cy="741883"/>
          </a:xfrm>
          <a:prstGeom prst="rect">
            <a:avLst/>
          </a:prstGeom>
        </p:spPr>
      </p:pic>
      <p:pic>
        <p:nvPicPr>
          <p:cNvPr id="22" name="Graphic 21">
            <a:extLst>
              <a:ext uri="{FF2B5EF4-FFF2-40B4-BE49-F238E27FC236}">
                <a16:creationId xmlns:a16="http://schemas.microsoft.com/office/drawing/2014/main" id="{EBF6D17E-5E0B-A9DF-F1B5-BBF01776F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756718" y="5899264"/>
            <a:ext cx="741883" cy="741883"/>
          </a:xfrm>
          <a:prstGeom prst="rect">
            <a:avLst/>
          </a:prstGeom>
        </p:spPr>
      </p:pic>
      <p:pic>
        <p:nvPicPr>
          <p:cNvPr id="24" name="Graphic 23">
            <a:extLst>
              <a:ext uri="{FF2B5EF4-FFF2-40B4-BE49-F238E27FC236}">
                <a16:creationId xmlns:a16="http://schemas.microsoft.com/office/drawing/2014/main" id="{184CABC1-AA84-434C-9EF6-9F8BDAF3414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007101" y="4931928"/>
            <a:ext cx="841486" cy="841486"/>
          </a:xfrm>
          <a:prstGeom prst="rect">
            <a:avLst/>
          </a:prstGeom>
        </p:spPr>
      </p:pic>
      <p:pic>
        <p:nvPicPr>
          <p:cNvPr id="25" name="Graphic 24">
            <a:extLst>
              <a:ext uri="{FF2B5EF4-FFF2-40B4-BE49-F238E27FC236}">
                <a16:creationId xmlns:a16="http://schemas.microsoft.com/office/drawing/2014/main" id="{10823951-6CE6-D244-D446-93DCC81153B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704138" y="5864694"/>
            <a:ext cx="873642" cy="873642"/>
          </a:xfrm>
          <a:prstGeom prst="rect">
            <a:avLst/>
          </a:prstGeom>
        </p:spPr>
      </p:pic>
      <p:pic>
        <p:nvPicPr>
          <p:cNvPr id="27" name="Graphic 26">
            <a:extLst>
              <a:ext uri="{FF2B5EF4-FFF2-40B4-BE49-F238E27FC236}">
                <a16:creationId xmlns:a16="http://schemas.microsoft.com/office/drawing/2014/main" id="{1E5D5775-A677-29A3-2A12-9F6FEB6636B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252884" y="190217"/>
            <a:ext cx="1440214" cy="1440214"/>
          </a:xfrm>
          <a:prstGeom prst="rect">
            <a:avLst/>
          </a:prstGeom>
        </p:spPr>
      </p:pic>
    </p:spTree>
    <p:extLst>
      <p:ext uri="{BB962C8B-B14F-4D97-AF65-F5344CB8AC3E}">
        <p14:creationId xmlns:p14="http://schemas.microsoft.com/office/powerpoint/2010/main" val="3045256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F5C0E3-A4C6-A020-927A-CA84BBA591F7}"/>
              </a:ext>
            </a:extLst>
          </p:cNvPr>
          <p:cNvSpPr>
            <a:spLocks noGrp="1"/>
          </p:cNvSpPr>
          <p:nvPr>
            <p:ph type="body" sz="quarter" idx="10"/>
          </p:nvPr>
        </p:nvSpPr>
        <p:spPr>
          <a:xfrm>
            <a:off x="819459" y="1806980"/>
            <a:ext cx="3509359" cy="4063454"/>
          </a:xfrm>
        </p:spPr>
        <p:txBody>
          <a:bodyPr/>
          <a:lstStyle/>
          <a:p>
            <a:r>
              <a:rPr lang="en-US" sz="1800" b="1">
                <a:solidFill>
                  <a:srgbClr val="57CF80"/>
                </a:solidFill>
              </a:rPr>
              <a:t>Project Lead/PoC</a:t>
            </a:r>
          </a:p>
          <a:p>
            <a:pPr marL="342900" indent="-342900">
              <a:buFont typeface="+mj-lt"/>
              <a:buAutoNum type="arabicPeriod"/>
            </a:pPr>
            <a:r>
              <a:rPr lang="en-US" sz="1200">
                <a:solidFill>
                  <a:srgbClr val="57CF80"/>
                </a:solidFill>
              </a:rPr>
              <a:t>Main point of contact</a:t>
            </a:r>
          </a:p>
          <a:p>
            <a:pPr marL="342900" indent="-342900">
              <a:buFont typeface="+mj-lt"/>
              <a:buAutoNum type="arabicPeriod"/>
            </a:pPr>
            <a:r>
              <a:rPr lang="en-US" sz="1200">
                <a:solidFill>
                  <a:srgbClr val="57CF80"/>
                </a:solidFill>
              </a:rPr>
              <a:t>Communicate the project goals, deliverables, success criteria</a:t>
            </a:r>
          </a:p>
          <a:p>
            <a:pPr marL="342900" indent="-342900">
              <a:buFont typeface="+mj-lt"/>
              <a:buAutoNum type="arabicPeriod"/>
            </a:pPr>
            <a:r>
              <a:rPr lang="en-US" sz="1200">
                <a:solidFill>
                  <a:srgbClr val="57CF80"/>
                </a:solidFill>
              </a:rPr>
              <a:t>Track project progress and collect all deliverables</a:t>
            </a:r>
          </a:p>
          <a:p>
            <a:pPr marL="342900" indent="-342900">
              <a:buFont typeface="+mj-lt"/>
              <a:buAutoNum type="arabicPeriod"/>
            </a:pPr>
            <a:r>
              <a:rPr lang="en-US" sz="1200">
                <a:solidFill>
                  <a:srgbClr val="57CF80"/>
                </a:solidFill>
              </a:rPr>
              <a:t>Motivate and support the students</a:t>
            </a:r>
          </a:p>
          <a:p>
            <a:pPr marL="342900" indent="-342900">
              <a:buFont typeface="+mj-lt"/>
              <a:buAutoNum type="arabicPeriod"/>
            </a:pPr>
            <a:r>
              <a:rPr lang="en-US" sz="1200">
                <a:solidFill>
                  <a:srgbClr val="57CF80"/>
                </a:solidFill>
              </a:rPr>
              <a:t>Communicate with Organization Leadership team.</a:t>
            </a:r>
          </a:p>
          <a:p>
            <a:pPr marL="342900" indent="-342900">
              <a:buFont typeface="+mj-lt"/>
              <a:buAutoNum type="arabicPeriod"/>
            </a:pPr>
            <a:r>
              <a:rPr lang="en-US" sz="1200">
                <a:solidFill>
                  <a:srgbClr val="57CF80"/>
                </a:solidFill>
              </a:rPr>
              <a:t>Encourage </a:t>
            </a:r>
            <a:r>
              <a:rPr lang="en-US" sz="1200" err="1">
                <a:solidFill>
                  <a:srgbClr val="57CF80"/>
                </a:solidFill>
              </a:rPr>
              <a:t>Organizaion</a:t>
            </a:r>
            <a:r>
              <a:rPr lang="en-US" sz="1200">
                <a:solidFill>
                  <a:srgbClr val="57CF80"/>
                </a:solidFill>
              </a:rPr>
              <a:t> best practices</a:t>
            </a:r>
            <a:endParaRPr lang="en-US" sz="1100">
              <a:solidFill>
                <a:srgbClr val="57CF80"/>
              </a:solidFill>
            </a:endParaRPr>
          </a:p>
          <a:p>
            <a:pPr marL="342900" indent="-342900">
              <a:buFont typeface="Arial" panose="020B0604020202020204" pitchFamily="34" charset="0"/>
              <a:buChar char="•"/>
            </a:pPr>
            <a:endParaRPr lang="en-US" sz="1400">
              <a:solidFill>
                <a:srgbClr val="57CF80"/>
              </a:solidFill>
            </a:endParaRPr>
          </a:p>
          <a:p>
            <a:pPr marL="342900" indent="-342900">
              <a:buFont typeface="Arial" panose="020B0604020202020204" pitchFamily="34" charset="0"/>
              <a:buChar char="•"/>
            </a:pPr>
            <a:endParaRPr lang="en-US" sz="1600">
              <a:solidFill>
                <a:srgbClr val="57CF80"/>
              </a:solidFill>
            </a:endParaRPr>
          </a:p>
        </p:txBody>
      </p:sp>
      <p:sp>
        <p:nvSpPr>
          <p:cNvPr id="9" name="Title 3">
            <a:extLst>
              <a:ext uri="{FF2B5EF4-FFF2-40B4-BE49-F238E27FC236}">
                <a16:creationId xmlns:a16="http://schemas.microsoft.com/office/drawing/2014/main" id="{CAB6122A-7A0B-7BA9-0746-48BD1C7728B5}"/>
              </a:ext>
            </a:extLst>
          </p:cNvPr>
          <p:cNvSpPr txBox="1">
            <a:spLocks/>
          </p:cNvSpPr>
          <p:nvPr/>
        </p:nvSpPr>
        <p:spPr>
          <a:xfrm>
            <a:off x="387659" y="151383"/>
            <a:ext cx="6627290" cy="601092"/>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a:solidFill>
                  <a:schemeClr val="bg1"/>
                </a:solidFill>
              </a:rPr>
              <a:t>Roles &amp; Responsibilities </a:t>
            </a:r>
          </a:p>
        </p:txBody>
      </p:sp>
      <p:sp>
        <p:nvSpPr>
          <p:cNvPr id="3" name="TextBox 2">
            <a:extLst>
              <a:ext uri="{FF2B5EF4-FFF2-40B4-BE49-F238E27FC236}">
                <a16:creationId xmlns:a16="http://schemas.microsoft.com/office/drawing/2014/main" id="{755939E7-6A37-3E04-9EF7-310602038D16}"/>
              </a:ext>
            </a:extLst>
          </p:cNvPr>
          <p:cNvSpPr txBox="1"/>
          <p:nvPr/>
        </p:nvSpPr>
        <p:spPr>
          <a:xfrm>
            <a:off x="4655800" y="1764646"/>
            <a:ext cx="3509359" cy="2862322"/>
          </a:xfrm>
          <a:prstGeom prst="rect">
            <a:avLst/>
          </a:prstGeom>
          <a:noFill/>
        </p:spPr>
        <p:txBody>
          <a:bodyPr wrap="square">
            <a:spAutoFit/>
          </a:bodyPr>
          <a:lstStyle/>
          <a:p>
            <a:pPr>
              <a:spcAft>
                <a:spcPts val="600"/>
              </a:spcAft>
            </a:pPr>
            <a:r>
              <a:rPr lang="en-US" b="1">
                <a:solidFill>
                  <a:schemeClr val="accent1"/>
                </a:solidFill>
              </a:rPr>
              <a:t>Technical SME</a:t>
            </a:r>
          </a:p>
          <a:p>
            <a:pPr marL="342900" indent="-342900">
              <a:spcAft>
                <a:spcPts val="600"/>
              </a:spcAft>
              <a:buFont typeface="+mj-lt"/>
              <a:buAutoNum type="arabicPeriod"/>
            </a:pPr>
            <a:r>
              <a:rPr lang="en-US" sz="1200">
                <a:solidFill>
                  <a:schemeClr val="accent1"/>
                </a:solidFill>
              </a:rPr>
              <a:t>Provide Technical Leadership and guidance</a:t>
            </a:r>
          </a:p>
          <a:p>
            <a:pPr marL="342900" indent="-342900">
              <a:spcAft>
                <a:spcPts val="600"/>
              </a:spcAft>
              <a:buFont typeface="+mj-lt"/>
              <a:buAutoNum type="arabicPeriod"/>
            </a:pPr>
            <a:r>
              <a:rPr lang="en-US" sz="1200">
                <a:solidFill>
                  <a:schemeClr val="accent1"/>
                </a:solidFill>
              </a:rPr>
              <a:t>Ensure the team follows industry standards and Capgemini best practices</a:t>
            </a:r>
          </a:p>
          <a:p>
            <a:pPr marL="342900" indent="-342900">
              <a:spcAft>
                <a:spcPts val="600"/>
              </a:spcAft>
              <a:buFont typeface="+mj-lt"/>
              <a:buAutoNum type="arabicPeriod"/>
            </a:pPr>
            <a:r>
              <a:rPr lang="en-US" sz="1200">
                <a:solidFill>
                  <a:schemeClr val="accent1"/>
                </a:solidFill>
              </a:rPr>
              <a:t>Oversee Code Quality and perform Code Reviews</a:t>
            </a:r>
          </a:p>
          <a:p>
            <a:pPr marL="342900" indent="-342900">
              <a:spcAft>
                <a:spcPts val="600"/>
              </a:spcAft>
              <a:buFont typeface="+mj-lt"/>
              <a:buAutoNum type="arabicPeriod"/>
            </a:pPr>
            <a:r>
              <a:rPr lang="en-US" sz="1200">
                <a:solidFill>
                  <a:schemeClr val="accent1"/>
                </a:solidFill>
              </a:rPr>
              <a:t>Provide guidance and validate  Architecture design</a:t>
            </a:r>
          </a:p>
          <a:p>
            <a:pPr marL="342900" indent="-342900">
              <a:spcAft>
                <a:spcPts val="600"/>
              </a:spcAft>
              <a:buFont typeface="+mj-lt"/>
              <a:buAutoNum type="arabicPeriod"/>
            </a:pPr>
            <a:r>
              <a:rPr lang="en-US" sz="1200">
                <a:solidFill>
                  <a:schemeClr val="accent1"/>
                </a:solidFill>
              </a:rPr>
              <a:t>Ensure technical documentation is maintained by students</a:t>
            </a:r>
          </a:p>
          <a:p>
            <a:pPr marL="342900" indent="-342900">
              <a:spcAft>
                <a:spcPts val="600"/>
              </a:spcAft>
              <a:buFont typeface="+mj-lt"/>
              <a:buAutoNum type="arabicPeriod"/>
            </a:pPr>
            <a:r>
              <a:rPr lang="en-US" sz="1200">
                <a:solidFill>
                  <a:schemeClr val="accent1"/>
                </a:solidFill>
              </a:rPr>
              <a:t>Share Knowledge and Learning Resources when possible</a:t>
            </a:r>
            <a:endParaRPr lang="en-US" sz="1400">
              <a:solidFill>
                <a:schemeClr val="accent1"/>
              </a:solidFill>
            </a:endParaRPr>
          </a:p>
        </p:txBody>
      </p:sp>
      <p:cxnSp>
        <p:nvCxnSpPr>
          <p:cNvPr id="5" name="Straight Connector 4">
            <a:extLst>
              <a:ext uri="{FF2B5EF4-FFF2-40B4-BE49-F238E27FC236}">
                <a16:creationId xmlns:a16="http://schemas.microsoft.com/office/drawing/2014/main" id="{B144A264-5A1C-AC6C-7A7B-B11B6603B64A}"/>
              </a:ext>
            </a:extLst>
          </p:cNvPr>
          <p:cNvCxnSpPr/>
          <p:nvPr/>
        </p:nvCxnSpPr>
        <p:spPr>
          <a:xfrm>
            <a:off x="1023937" y="5711825"/>
            <a:ext cx="1014412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F6C273-F32C-6D44-2DB3-AFE34389845D}"/>
              </a:ext>
            </a:extLst>
          </p:cNvPr>
          <p:cNvSpPr txBox="1"/>
          <p:nvPr/>
        </p:nvSpPr>
        <p:spPr>
          <a:xfrm>
            <a:off x="2089509" y="5870434"/>
            <a:ext cx="1885950" cy="307777"/>
          </a:xfrm>
          <a:prstGeom prst="rect">
            <a:avLst/>
          </a:prstGeom>
          <a:noFill/>
        </p:spPr>
        <p:txBody>
          <a:bodyPr wrap="square" rtlCol="0">
            <a:spAutoFit/>
          </a:bodyPr>
          <a:lstStyle/>
          <a:p>
            <a:r>
              <a:rPr lang="en-US" sz="1400">
                <a:solidFill>
                  <a:schemeClr val="bg1"/>
                </a:solidFill>
              </a:rPr>
              <a:t>Professionalism</a:t>
            </a:r>
          </a:p>
        </p:txBody>
      </p:sp>
      <p:sp>
        <p:nvSpPr>
          <p:cNvPr id="8" name="TextBox 7">
            <a:extLst>
              <a:ext uri="{FF2B5EF4-FFF2-40B4-BE49-F238E27FC236}">
                <a16:creationId xmlns:a16="http://schemas.microsoft.com/office/drawing/2014/main" id="{76A73B47-5B7E-80FE-CB36-7541C48AF363}"/>
              </a:ext>
            </a:extLst>
          </p:cNvPr>
          <p:cNvSpPr txBox="1"/>
          <p:nvPr/>
        </p:nvSpPr>
        <p:spPr>
          <a:xfrm>
            <a:off x="4938712" y="5870435"/>
            <a:ext cx="1885950" cy="307777"/>
          </a:xfrm>
          <a:prstGeom prst="rect">
            <a:avLst/>
          </a:prstGeom>
          <a:noFill/>
        </p:spPr>
        <p:txBody>
          <a:bodyPr wrap="square" rtlCol="0">
            <a:spAutoFit/>
          </a:bodyPr>
          <a:lstStyle/>
          <a:p>
            <a:r>
              <a:rPr lang="en-US" sz="1400">
                <a:solidFill>
                  <a:schemeClr val="bg1"/>
                </a:solidFill>
              </a:rPr>
              <a:t>Day In the Life</a:t>
            </a:r>
          </a:p>
        </p:txBody>
      </p:sp>
      <p:sp>
        <p:nvSpPr>
          <p:cNvPr id="10" name="TextBox 9">
            <a:extLst>
              <a:ext uri="{FF2B5EF4-FFF2-40B4-BE49-F238E27FC236}">
                <a16:creationId xmlns:a16="http://schemas.microsoft.com/office/drawing/2014/main" id="{BA1826AC-E459-1CD5-C105-5EF323EDB79F}"/>
              </a:ext>
            </a:extLst>
          </p:cNvPr>
          <p:cNvSpPr txBox="1"/>
          <p:nvPr/>
        </p:nvSpPr>
        <p:spPr>
          <a:xfrm>
            <a:off x="7787915" y="5870436"/>
            <a:ext cx="2912193" cy="307777"/>
          </a:xfrm>
          <a:prstGeom prst="rect">
            <a:avLst/>
          </a:prstGeom>
          <a:noFill/>
        </p:spPr>
        <p:txBody>
          <a:bodyPr wrap="square" rtlCol="0">
            <a:spAutoFit/>
          </a:bodyPr>
          <a:lstStyle/>
          <a:p>
            <a:r>
              <a:rPr lang="en-US" sz="1400">
                <a:solidFill>
                  <a:schemeClr val="bg1"/>
                </a:solidFill>
              </a:rPr>
              <a:t>Imagining Consulting Roles</a:t>
            </a:r>
          </a:p>
        </p:txBody>
      </p:sp>
      <p:sp>
        <p:nvSpPr>
          <p:cNvPr id="4" name="Text Placeholder 5">
            <a:extLst>
              <a:ext uri="{FF2B5EF4-FFF2-40B4-BE49-F238E27FC236}">
                <a16:creationId xmlns:a16="http://schemas.microsoft.com/office/drawing/2014/main" id="{48476B38-81BD-FF0E-4E44-5AC9160AD7A3}"/>
              </a:ext>
            </a:extLst>
          </p:cNvPr>
          <p:cNvSpPr txBox="1">
            <a:spLocks/>
          </p:cNvSpPr>
          <p:nvPr/>
        </p:nvSpPr>
        <p:spPr>
          <a:xfrm>
            <a:off x="8363259" y="1757040"/>
            <a:ext cx="3371541" cy="4648367"/>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rgbClr val="FFB24A"/>
                </a:solidFill>
              </a:rPr>
              <a:t>Alumni Support</a:t>
            </a:r>
          </a:p>
          <a:p>
            <a:pPr marL="342900" indent="-342900">
              <a:buFont typeface="+mj-lt"/>
              <a:buAutoNum type="arabicPeriod"/>
            </a:pPr>
            <a:r>
              <a:rPr lang="en-US" sz="1200">
                <a:solidFill>
                  <a:srgbClr val="FFB24A"/>
                </a:solidFill>
              </a:rPr>
              <a:t>Bridge the gap between academic learning and professional practice</a:t>
            </a:r>
          </a:p>
          <a:p>
            <a:pPr marL="342900" indent="-342900">
              <a:buFont typeface="+mj-lt"/>
              <a:buAutoNum type="arabicPeriod"/>
            </a:pPr>
            <a:r>
              <a:rPr lang="en-US" sz="1200">
                <a:solidFill>
                  <a:srgbClr val="FFB24A"/>
                </a:solidFill>
              </a:rPr>
              <a:t>Connect and build relationships with the student group</a:t>
            </a:r>
          </a:p>
          <a:p>
            <a:pPr marL="342900" indent="-342900">
              <a:buFont typeface="+mj-lt"/>
              <a:buAutoNum type="arabicPeriod"/>
            </a:pPr>
            <a:r>
              <a:rPr lang="en-US" sz="1200">
                <a:solidFill>
                  <a:srgbClr val="FFB24A"/>
                </a:solidFill>
              </a:rPr>
              <a:t>Facilitate additional networking between students and Capgemini</a:t>
            </a:r>
          </a:p>
          <a:p>
            <a:pPr marL="342900" indent="-342900">
              <a:buFont typeface="+mj-lt"/>
              <a:buAutoNum type="arabicPeriod"/>
            </a:pPr>
            <a:r>
              <a:rPr lang="en-US" sz="1200">
                <a:solidFill>
                  <a:srgbClr val="FFB24A"/>
                </a:solidFill>
              </a:rPr>
              <a:t>Provide constructive feedback and celebrate success</a:t>
            </a:r>
          </a:p>
          <a:p>
            <a:pPr marL="342900" indent="-342900">
              <a:buFont typeface="+mj-lt"/>
              <a:buAutoNum type="arabicPeriod"/>
            </a:pPr>
            <a:r>
              <a:rPr lang="en-US" sz="1200">
                <a:solidFill>
                  <a:srgbClr val="FFB24A"/>
                </a:solidFill>
              </a:rPr>
              <a:t>Share your experiences stepping from the academic to the professional world</a:t>
            </a:r>
          </a:p>
          <a:p>
            <a:pPr marL="342900" indent="-342900">
              <a:buFont typeface="+mj-lt"/>
              <a:buAutoNum type="arabicPeriod"/>
            </a:pPr>
            <a:r>
              <a:rPr lang="en-US" sz="1200">
                <a:solidFill>
                  <a:srgbClr val="FFB24A"/>
                </a:solidFill>
              </a:rPr>
              <a:t>May be called to step in for Project Lead at times</a:t>
            </a:r>
          </a:p>
          <a:p>
            <a:pPr marL="342900" indent="-342900">
              <a:buFont typeface="+mj-lt"/>
              <a:buAutoNum type="arabicPeriod"/>
            </a:pPr>
            <a:endParaRPr lang="en-US" sz="1100">
              <a:solidFill>
                <a:srgbClr val="FFB24A"/>
              </a:solidFill>
            </a:endParaRPr>
          </a:p>
          <a:p>
            <a:pPr marL="342900" indent="-342900">
              <a:buFont typeface="Arial" panose="020B0604020202020204" pitchFamily="34" charset="0"/>
              <a:buChar char="•"/>
            </a:pPr>
            <a:endParaRPr lang="en-US" sz="1400">
              <a:solidFill>
                <a:srgbClr val="FFB24A"/>
              </a:solidFill>
            </a:endParaRPr>
          </a:p>
          <a:p>
            <a:pPr marL="342900" indent="-342900">
              <a:buFont typeface="Arial" panose="020B0604020202020204" pitchFamily="34" charset="0"/>
              <a:buChar char="•"/>
            </a:pPr>
            <a:endParaRPr lang="en-US" sz="1600">
              <a:solidFill>
                <a:srgbClr val="FFB24A"/>
              </a:solidFill>
            </a:endParaRPr>
          </a:p>
        </p:txBody>
      </p:sp>
      <p:sp>
        <p:nvSpPr>
          <p:cNvPr id="19" name="TextBox 18">
            <a:extLst>
              <a:ext uri="{FF2B5EF4-FFF2-40B4-BE49-F238E27FC236}">
                <a16:creationId xmlns:a16="http://schemas.microsoft.com/office/drawing/2014/main" id="{C6060B66-6185-C943-79BB-97D70590343F}"/>
              </a:ext>
            </a:extLst>
          </p:cNvPr>
          <p:cNvSpPr txBox="1"/>
          <p:nvPr/>
        </p:nvSpPr>
        <p:spPr>
          <a:xfrm>
            <a:off x="581339" y="841727"/>
            <a:ext cx="10144125" cy="646331"/>
          </a:xfrm>
          <a:prstGeom prst="rect">
            <a:avLst/>
          </a:prstGeom>
          <a:noFill/>
        </p:spPr>
        <p:txBody>
          <a:bodyPr wrap="square" rtlCol="0">
            <a:spAutoFit/>
          </a:bodyPr>
          <a:lstStyle/>
          <a:p>
            <a:r>
              <a:rPr lang="en-US" sz="1200">
                <a:solidFill>
                  <a:schemeClr val="bg1"/>
                </a:solidFill>
              </a:rPr>
              <a:t>Below are the roles which Organization will be investing in (few hours for project duration). </a:t>
            </a:r>
          </a:p>
          <a:p>
            <a:r>
              <a:rPr lang="en-US" sz="1200">
                <a:solidFill>
                  <a:schemeClr val="bg1"/>
                </a:solidFill>
              </a:rPr>
              <a:t>Team members will part of these 3 roles will be investing only few hours for entire project duration to support and guide the team as applicable.</a:t>
            </a:r>
          </a:p>
          <a:p>
            <a:r>
              <a:rPr lang="en-US" sz="1200">
                <a:solidFill>
                  <a:schemeClr val="bg1"/>
                </a:solidFill>
              </a:rPr>
              <a:t>These roles should be able to help to have collaborations between team and organization.</a:t>
            </a:r>
          </a:p>
        </p:txBody>
      </p:sp>
    </p:spTree>
    <p:extLst>
      <p:ext uri="{BB962C8B-B14F-4D97-AF65-F5344CB8AC3E}">
        <p14:creationId xmlns:p14="http://schemas.microsoft.com/office/powerpoint/2010/main" val="2012800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a:ln>
                  <a:noFill/>
                </a:ln>
                <a:solidFill>
                  <a:schemeClr val="bg1"/>
                </a:solidFill>
                <a:effectLst/>
                <a:uLnTx/>
                <a:uFillTx/>
                <a:latin typeface="+mn-lt"/>
                <a:ea typeface="+mn-ea"/>
                <a:cs typeface="+mn-cs"/>
              </a:rPr>
              <a:t>GET THE</a:t>
            </a:r>
            <a:br>
              <a:rPr kumimoji="0" lang="en-GB" sz="8000" b="1" i="0" u="none" strike="noStrike" kern="1200" cap="all" spc="0" normalizeH="0" baseline="0" noProof="0">
                <a:ln>
                  <a:noFill/>
                </a:ln>
                <a:solidFill>
                  <a:schemeClr val="bg1"/>
                </a:solidFill>
                <a:effectLst/>
                <a:uLnTx/>
                <a:uFillTx/>
                <a:latin typeface="+mn-lt"/>
                <a:ea typeface="+mn-ea"/>
                <a:cs typeface="+mn-cs"/>
              </a:rPr>
            </a:br>
            <a:r>
              <a:rPr kumimoji="0" lang="en-GB" sz="8000" b="1" i="0" u="none" strike="noStrike" kern="1200" cap="all" spc="0" normalizeH="0" baseline="0" noProof="0">
                <a:ln>
                  <a:noFill/>
                </a:ln>
                <a:solidFill>
                  <a:schemeClr val="bg1"/>
                </a:solidFill>
                <a:effectLst/>
                <a:uLnTx/>
                <a:uFillTx/>
                <a:latin typeface="+mn-lt"/>
                <a:ea typeface="+mn-ea"/>
                <a:cs typeface="+mn-cs"/>
              </a:rPr>
              <a:t>		FUTURE</a:t>
            </a:r>
            <a:br>
              <a:rPr kumimoji="0" lang="en-GB" sz="8000" b="1" i="0" u="none" strike="noStrike" kern="1200" cap="all" spc="0" normalizeH="0" baseline="0" noProof="0">
                <a:ln>
                  <a:noFill/>
                </a:ln>
                <a:solidFill>
                  <a:schemeClr val="bg1"/>
                </a:solidFill>
                <a:effectLst/>
                <a:uLnTx/>
                <a:uFillTx/>
                <a:latin typeface="+mn-lt"/>
                <a:ea typeface="+mn-ea"/>
                <a:cs typeface="+mn-cs"/>
              </a:rPr>
            </a:br>
            <a:r>
              <a:rPr kumimoji="0" lang="en-GB" sz="8000" b="1" i="0" u="none" strike="noStrike" kern="1200" cap="all" spc="0" normalizeH="0" baseline="0" noProof="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76B067EA-FD90-43C9-9707-1FE07CAB5CA4}" vid="{7660D1F7-BBEB-40DF-8E3F-F8B9882B3BC1}"/>
    </a:ext>
  </a:extLst>
</a:theme>
</file>

<file path=ppt/theme/theme3.xml><?xml version="1.0" encoding="utf-8"?>
<a:theme xmlns:a="http://schemas.openxmlformats.org/drawingml/2006/main" name="1_Industry Cloud Theme 3.12">
  <a:themeElements>
    <a:clrScheme name="Custom 11">
      <a:dk1>
        <a:srgbClr val="000000"/>
      </a:dk1>
      <a:lt1>
        <a:srgbClr val="FFFFFF"/>
      </a:lt1>
      <a:dk2>
        <a:srgbClr val="1A2B46"/>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Sustainability (Base template) " id="{F8A2A05F-7857-4AA8-80CB-5521BC03A38E}" vid="{6B3A2842-9DE2-4189-9D10-E0F259C6E0A4}"/>
    </a:ext>
  </a:extLst>
</a:theme>
</file>

<file path=ppt/theme/theme4.xml><?xml version="1.0" encoding="utf-8"?>
<a:theme xmlns:a="http://schemas.openxmlformats.org/drawingml/2006/main" name="1_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76B067EA-FD90-43C9-9707-1FE07CAB5CA4}" vid="{7660D1F7-BBEB-40DF-8E3F-F8B9882B3BC1}"/>
    </a:ext>
  </a:extLst>
</a:theme>
</file>

<file path=ppt/theme/theme5.xml><?xml version="1.0" encoding="utf-8"?>
<a:theme xmlns:a="http://schemas.openxmlformats.org/drawingml/2006/main" name="2_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7" id="{76B067EA-FD90-43C9-9707-1FE07CAB5CA4}" vid="{7660D1F7-BBEB-40DF-8E3F-F8B9882B3BC1}"/>
    </a:ext>
  </a:extLst>
</a:theme>
</file>

<file path=ppt/theme/theme6.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67B13BE8058043B03A56786E0C9E5D" ma:contentTypeVersion="4" ma:contentTypeDescription="Create a new document." ma:contentTypeScope="" ma:versionID="fc57c49d67e768d6cb9ad0cbf4824281">
  <xsd:schema xmlns:xsd="http://www.w3.org/2001/XMLSchema" xmlns:xs="http://www.w3.org/2001/XMLSchema" xmlns:p="http://schemas.microsoft.com/office/2006/metadata/properties" xmlns:ns2="8d32cafe-8a61-4f10-808a-4320b3e751fb" targetNamespace="http://schemas.microsoft.com/office/2006/metadata/properties" ma:root="true" ma:fieldsID="5189326c26022d8f18e22f0e8a5438fb" ns2:_="">
    <xsd:import namespace="8d32cafe-8a61-4f10-808a-4320b3e751f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2cafe-8a61-4f10-808a-4320b3e75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ad20cd59-27cc-416a-af9f-1ceb61e7e70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4B7F0B0-F8C2-4ED1-8A13-294873919F07}">
  <ds:schemaRefs>
    <ds:schemaRef ds:uri="8d32cafe-8a61-4f10-808a-4320b3e751f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ppt-Capgemini_Standard-Template_2022</Template>
  <Application>Microsoft Office PowerPoint</Application>
  <PresentationFormat>Widescreen</PresentationFormat>
  <Slides>7</Slides>
  <Notes>5</Notes>
  <HiddenSlides>0</HiddenSlides>
  <ScaleCrop>false</ScaleCrop>
  <HeadingPairs>
    <vt:vector size="4" baseType="variant">
      <vt:variant>
        <vt:lpstr>Theme</vt:lpstr>
      </vt:variant>
      <vt:variant>
        <vt:i4>5</vt:i4>
      </vt:variant>
      <vt:variant>
        <vt:lpstr>Slide Titles</vt:lpstr>
      </vt:variant>
      <vt:variant>
        <vt:i4>7</vt:i4>
      </vt:variant>
    </vt:vector>
  </HeadingPairs>
  <TitlesOfParts>
    <vt:vector size="12" baseType="lpstr">
      <vt:lpstr>Capgemini2021</vt:lpstr>
      <vt:lpstr>Cover options_Section</vt:lpstr>
      <vt:lpstr>1_Industry Cloud Theme 3.12</vt:lpstr>
      <vt:lpstr>1_Cover options_Section</vt:lpstr>
      <vt:lpstr>2_Cover options_Section</vt:lpstr>
      <vt:lpstr>Capstone Project ideas</vt:lpstr>
      <vt:lpstr>INDUSTRY</vt:lpstr>
      <vt:lpstr>Design Requirements</vt:lpstr>
      <vt:lpstr>Recommended Tech Stack – AWS Or Open Source</vt:lpstr>
      <vt:lpstr>Proposed Tech Stack – GCP Or Open Source</vt:lpstr>
      <vt:lpstr>PowerPoint Presentation</vt:lpstr>
      <vt:lpstr>GET THE   FUTURE  YOU WANT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Capgemini template</dc:subject>
  <dc:creator>Welton, Haili</dc:creator>
  <cp:revision>1</cp:revision>
  <dcterms:created xsi:type="dcterms:W3CDTF">2023-02-08T18:21:11Z</dcterms:created>
  <dcterms:modified xsi:type="dcterms:W3CDTF">2024-10-22T18:47:37Z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0x0101006567B13BE8058043B03A56786E0C9E5D</vt:lpwstr>
  </property>
</Properties>
</file>